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5" r:id="rId4"/>
    <p:sldId id="258" r:id="rId5"/>
    <p:sldId id="267" r:id="rId6"/>
    <p:sldId id="268" r:id="rId7"/>
    <p:sldId id="269" r:id="rId8"/>
    <p:sldId id="270" r:id="rId9"/>
    <p:sldId id="273" r:id="rId10"/>
    <p:sldId id="271" r:id="rId11"/>
    <p:sldId id="272" r:id="rId12"/>
    <p:sldId id="274" r:id="rId13"/>
    <p:sldId id="266" r:id="rId14"/>
    <p:sldId id="275" r:id="rId15"/>
    <p:sldId id="276" r:id="rId16"/>
    <p:sldId id="277" r:id="rId17"/>
    <p:sldId id="278" r:id="rId18"/>
    <p:sldId id="280" r:id="rId19"/>
    <p:sldId id="279" r:id="rId20"/>
    <p:sldId id="281" r:id="rId21"/>
    <p:sldId id="261" r:id="rId22"/>
  </p:sldIdLst>
  <p:sldSz cx="12192000" cy="6858000"/>
  <p:notesSz cx="6858000" cy="9144000"/>
  <p:embeddedFontLst>
    <p:embeddedFont>
      <p:font typeface="Source Han Sans CN" panose="020B0500000000000000" pitchFamily="34" charset="-128"/>
      <p:regular r:id="rId24"/>
      <p:bold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mpact" panose="020B0806030902050204" pitchFamily="34" charset="0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0E0"/>
    <a:srgbClr val="F5D3D3"/>
    <a:srgbClr val="F4E2D4"/>
    <a:srgbClr val="FFD54F"/>
    <a:srgbClr val="F272A3"/>
    <a:srgbClr val="F56573"/>
    <a:srgbClr val="F44E5E"/>
    <a:srgbClr val="FF4355"/>
    <a:srgbClr val="CD4F61"/>
    <a:srgbClr val="4B5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5" autoAdjust="0"/>
    <p:restoredTop sz="84193"/>
  </p:normalViewPr>
  <p:slideViewPr>
    <p:cSldViewPr snapToGrid="0">
      <p:cViewPr varScale="1">
        <p:scale>
          <a:sx n="127" d="100"/>
          <a:sy n="127" d="100"/>
        </p:scale>
        <p:origin x="124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呢么颜色是怎么来的呢？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72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84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为了适应人眼对亮度的感知，早期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显示器的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。随着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年微软联合惠普等厂商推出的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sRGB(standard Red Green Blue)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色彩标准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出现，</a:t>
            </a:r>
            <a:endParaRPr lang="zh-CN" altLang="en-US" dirty="0">
              <a:effectLst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推荐显示器以及其他显示、扫描、打印、投影等成像设备使用统一的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sRGB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标准。大部分显示设备制造商们默认将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 Gamma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的值统一设定为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可以进行设置，也有少数不一样的，比如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显示器的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值为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308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打开</a:t>
            </a:r>
            <a:r>
              <a:rPr kumimoji="1" lang="en-US" altLang="zh-CN" dirty="0" err="1"/>
              <a:t>UI_Default.shader</a:t>
            </a:r>
            <a:r>
              <a:rPr kumimoji="1" lang="zh-CN" altLang="en-US" dirty="0"/>
              <a:t>观察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35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9019916F-A935-46AE-BCC9-AB8FF44F31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t="4023" r="2573" b="402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5" name="副标题 14">
            <a:extLst>
              <a:ext uri="{FF2B5EF4-FFF2-40B4-BE49-F238E27FC236}">
                <a16:creationId xmlns:a16="http://schemas.microsoft.com/office/drawing/2014/main" id="{9E148D40-0F83-49E8-8AEB-D4B6080BB72E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73100" y="3783495"/>
            <a:ext cx="5280654" cy="44662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05524390-B5DF-46E6-8850-0AD8F358D80A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72166"/>
            <a:ext cx="5685976" cy="24979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8C798132-20E9-43D5-B1B9-5852E3A836D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51476" y="5258748"/>
            <a:ext cx="5685976" cy="2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262E434A-447D-48C1-A0D7-7CE6FEA7BF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51476" y="5612169"/>
            <a:ext cx="5685976" cy="2962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sz="1500" b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27FF2A2-B9DF-4912-A8AE-BCABE236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956" y="2981325"/>
            <a:ext cx="4415191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FF84B6B-C3F0-4817-BF66-C2C86E86C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0956" y="3876675"/>
            <a:ext cx="4415191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05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171C9D4B-34D8-496D-989E-F7BABEC9AA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8" t="4023" r="7731" b="4023"/>
          <a:stretch/>
        </p:blipFill>
        <p:spPr>
          <a:xfrm flipH="1">
            <a:off x="0" y="0"/>
            <a:ext cx="5123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2020/6/9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84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2020/6/9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4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9CA323CA-C46B-40DA-9662-0B69F1512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t="4023" r="2573" b="402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F886C41A-8AE7-47EF-A3F9-E6E368717BF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06930" y="1775860"/>
            <a:ext cx="4982123" cy="2142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487B6FD-C5F6-45CE-877A-682EADEB783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72662" y="5095773"/>
            <a:ext cx="4885439" cy="3108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zh-CN" sz="1500" b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Data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BF488E94-1756-4FBE-8771-1EAFA703D01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72662" y="4741446"/>
            <a:ext cx="4885439" cy="296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altLang="zh-CN" sz="1500" b="0" dirty="0">
                <a:solidFill>
                  <a:schemeClr val="accent2"/>
                </a:solidFill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7">
            <a:extLst>
              <a:ext uri="{FF2B5EF4-FFF2-40B4-BE49-F238E27FC236}">
                <a16:creationId xmlns:a16="http://schemas.microsoft.com/office/drawing/2014/main" id="{56BEB53F-6344-4DE5-845D-5CDC0D89A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A746F1F-5B6E-46DC-9761-835BFF1A4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7BBFA8E-CD81-42EC-BE2E-D717AC1A01EA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A553C98-1D53-47DA-BCC6-EEC8E9008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2020/6/9</a:t>
            </a:fld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4FC72514-405C-495B-BF56-6756AE789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3C826FC-2745-490E-9AD0-D8AA3FDE5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2" r:id="rId3"/>
    <p:sldLayoutId id="2147483663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ḻí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íṧḷiḋé">
            <a:extLst>
              <a:ext uri="{FF2B5EF4-FFF2-40B4-BE49-F238E27FC236}">
                <a16:creationId xmlns:a16="http://schemas.microsoft.com/office/drawing/2014/main" id="{0210DF03-38EF-494E-BE27-C55E3627C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100" y="4279998"/>
            <a:ext cx="5194299" cy="25210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algn="l"/>
            <a:r>
              <a:rPr lang="zh-CN" altLang="en-US" dirty="0"/>
              <a:t>荷叶</a:t>
            </a:r>
            <a:r>
              <a:rPr lang="en-US" altLang="zh-CN" dirty="0"/>
              <a:t>-</a:t>
            </a:r>
            <a:r>
              <a:rPr lang="zh-CN" altLang="en-US" dirty="0"/>
              <a:t>战神三十六计</a:t>
            </a:r>
            <a:endParaRPr lang="en-US" altLang="zh-CN" dirty="0"/>
          </a:p>
        </p:txBody>
      </p:sp>
      <p:sp>
        <p:nvSpPr>
          <p:cNvPr id="19" name="í$ḻîḑè">
            <a:extLst>
              <a:ext uri="{FF2B5EF4-FFF2-40B4-BE49-F238E27FC236}">
                <a16:creationId xmlns:a16="http://schemas.microsoft.com/office/drawing/2014/main" id="{E7257304-2BF8-465A-A41B-588943A12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100" y="1172166"/>
            <a:ext cx="7175500" cy="24979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0" baseline="30000" dirty="0">
                <a:latin typeface="+mn-ea"/>
                <a:ea typeface="+mn-ea"/>
              </a:rPr>
              <a:t> </a:t>
            </a:r>
            <a:br>
              <a:rPr lang="en-US" altLang="zh-CN" sz="3200" baseline="30000" dirty="0">
                <a:latin typeface="+mn-ea"/>
                <a:ea typeface="+mn-ea"/>
              </a:rPr>
            </a:br>
            <a:r>
              <a:rPr lang="zh-CN" altLang="en-US" sz="7200" u="sng" baseline="30000" dirty="0">
                <a:latin typeface="+mn-ea"/>
                <a:ea typeface="+mn-ea"/>
              </a:rPr>
              <a:t>发现 </a:t>
            </a:r>
            <a:r>
              <a:rPr lang="en-US" altLang="zh-CN" sz="7200" u="sng" baseline="30000" dirty="0">
                <a:latin typeface="+mn-ea"/>
                <a:ea typeface="+mn-ea"/>
              </a:rPr>
              <a:t>Unity</a:t>
            </a:r>
            <a:r>
              <a:rPr lang="zh-CN" altLang="en-US" sz="7200" u="sng" baseline="30000" dirty="0">
                <a:latin typeface="+mn-ea"/>
                <a:ea typeface="+mn-ea"/>
              </a:rPr>
              <a:t> </a:t>
            </a:r>
            <a:r>
              <a:rPr lang="en-US" altLang="zh-CN" sz="7200" u="sng" baseline="30000" dirty="0">
                <a:latin typeface="+mn-ea"/>
                <a:ea typeface="+mn-ea"/>
              </a:rPr>
              <a:t>Shader</a:t>
            </a:r>
            <a:br>
              <a:rPr lang="en-US" altLang="zh-CN" sz="2000" u="sng" dirty="0">
                <a:latin typeface="+mn-ea"/>
                <a:ea typeface="+mn-ea"/>
              </a:rPr>
            </a:br>
            <a:r>
              <a:rPr lang="en-US" altLang="zh-CN" sz="3200" b="0" dirty="0">
                <a:latin typeface="+mn-ea"/>
                <a:ea typeface="+mn-ea"/>
              </a:rPr>
              <a:t>Unity</a:t>
            </a:r>
            <a:r>
              <a:rPr lang="zh-CN" altLang="en-US" sz="3200" b="0" dirty="0">
                <a:latin typeface="+mn-ea"/>
                <a:ea typeface="+mn-ea"/>
              </a:rPr>
              <a:t>科普系列</a:t>
            </a:r>
            <a:r>
              <a:rPr lang="en-US" altLang="zh-CN" sz="3200" b="0" dirty="0">
                <a:latin typeface="+mn-ea"/>
                <a:ea typeface="+mn-ea"/>
              </a:rPr>
              <a:t>·</a:t>
            </a:r>
            <a:r>
              <a:rPr lang="zh-CN" altLang="en-US" sz="3200" b="0" dirty="0">
                <a:latin typeface="+mn-ea"/>
                <a:ea typeface="+mn-ea"/>
              </a:rPr>
              <a:t>渲染入门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10" name="online-student_46971">
            <a:extLst>
              <a:ext uri="{FF2B5EF4-FFF2-40B4-BE49-F238E27FC236}">
                <a16:creationId xmlns:a16="http://schemas.microsoft.com/office/drawing/2014/main" id="{8B5102D1-1320-0F48-AB35-5669977317A1}"/>
              </a:ext>
            </a:extLst>
          </p:cNvPr>
          <p:cNvSpPr>
            <a:spLocks noChangeAspect="1"/>
          </p:cNvSpPr>
          <p:nvPr/>
        </p:nvSpPr>
        <p:spPr>
          <a:xfrm>
            <a:off x="5406851" y="2999211"/>
            <a:ext cx="765349" cy="650560"/>
          </a:xfrm>
          <a:custGeom>
            <a:avLst/>
            <a:gdLst>
              <a:gd name="connsiteX0" fmla="*/ 239718 w 608344"/>
              <a:gd name="connsiteY0" fmla="*/ 449808 h 517104"/>
              <a:gd name="connsiteX1" fmla="*/ 239718 w 608344"/>
              <a:gd name="connsiteY1" fmla="*/ 478279 h 517104"/>
              <a:gd name="connsiteX2" fmla="*/ 291740 w 608344"/>
              <a:gd name="connsiteY2" fmla="*/ 458091 h 517104"/>
              <a:gd name="connsiteX3" fmla="*/ 103815 w 608344"/>
              <a:gd name="connsiteY3" fmla="*/ 376128 h 517104"/>
              <a:gd name="connsiteX4" fmla="*/ 79560 w 608344"/>
              <a:gd name="connsiteY4" fmla="*/ 400343 h 517104"/>
              <a:gd name="connsiteX5" fmla="*/ 103815 w 608344"/>
              <a:gd name="connsiteY5" fmla="*/ 424558 h 517104"/>
              <a:gd name="connsiteX6" fmla="*/ 128069 w 608344"/>
              <a:gd name="connsiteY6" fmla="*/ 400343 h 517104"/>
              <a:gd name="connsiteX7" fmla="*/ 103815 w 608344"/>
              <a:gd name="connsiteY7" fmla="*/ 376128 h 517104"/>
              <a:gd name="connsiteX8" fmla="*/ 221916 w 608344"/>
              <a:gd name="connsiteY8" fmla="*/ 283639 h 517104"/>
              <a:gd name="connsiteX9" fmla="*/ 234418 w 608344"/>
              <a:gd name="connsiteY9" fmla="*/ 287780 h 517104"/>
              <a:gd name="connsiteX10" fmla="*/ 239718 w 608344"/>
              <a:gd name="connsiteY10" fmla="*/ 299802 h 517104"/>
              <a:gd name="connsiteX11" fmla="*/ 239718 w 608344"/>
              <a:gd name="connsiteY11" fmla="*/ 416965 h 517104"/>
              <a:gd name="connsiteX12" fmla="*/ 356207 w 608344"/>
              <a:gd name="connsiteY12" fmla="*/ 435429 h 517104"/>
              <a:gd name="connsiteX13" fmla="*/ 369860 w 608344"/>
              <a:gd name="connsiteY13" fmla="*/ 449751 h 517104"/>
              <a:gd name="connsiteX14" fmla="*/ 359548 w 608344"/>
              <a:gd name="connsiteY14" fmla="*/ 466603 h 517104"/>
              <a:gd name="connsiteX15" fmla="*/ 229348 w 608344"/>
              <a:gd name="connsiteY15" fmla="*/ 517104 h 517104"/>
              <a:gd name="connsiteX16" fmla="*/ 228887 w 608344"/>
              <a:gd name="connsiteY16" fmla="*/ 515839 h 517104"/>
              <a:gd name="connsiteX17" fmla="*/ 223472 w 608344"/>
              <a:gd name="connsiteY17" fmla="*/ 516874 h 517104"/>
              <a:gd name="connsiteX18" fmla="*/ 221916 w 608344"/>
              <a:gd name="connsiteY18" fmla="*/ 516759 h 517104"/>
              <a:gd name="connsiteX19" fmla="*/ 14633 w 608344"/>
              <a:gd name="connsiteY19" fmla="*/ 496340 h 517104"/>
              <a:gd name="connsiteX20" fmla="*/ 0 w 608344"/>
              <a:gd name="connsiteY20" fmla="*/ 480178 h 517104"/>
              <a:gd name="connsiteX21" fmla="*/ 0 w 608344"/>
              <a:gd name="connsiteY21" fmla="*/ 320278 h 517104"/>
              <a:gd name="connsiteX22" fmla="*/ 14633 w 608344"/>
              <a:gd name="connsiteY22" fmla="*/ 304115 h 517104"/>
              <a:gd name="connsiteX23" fmla="*/ 353704 w 608344"/>
              <a:gd name="connsiteY23" fmla="*/ 0 h 517104"/>
              <a:gd name="connsiteX24" fmla="*/ 472267 w 608344"/>
              <a:gd name="connsiteY24" fmla="*/ 98714 h 517104"/>
              <a:gd name="connsiteX25" fmla="*/ 487592 w 608344"/>
              <a:gd name="connsiteY25" fmla="*/ 147150 h 517104"/>
              <a:gd name="connsiteX26" fmla="*/ 466967 w 608344"/>
              <a:gd name="connsiteY26" fmla="*/ 177178 h 517104"/>
              <a:gd name="connsiteX27" fmla="*/ 431709 w 608344"/>
              <a:gd name="connsiteY27" fmla="*/ 258807 h 517104"/>
              <a:gd name="connsiteX28" fmla="*/ 478028 w 608344"/>
              <a:gd name="connsiteY28" fmla="*/ 282047 h 517104"/>
              <a:gd name="connsiteX29" fmla="*/ 568593 w 608344"/>
              <a:gd name="connsiteY29" fmla="*/ 313916 h 517104"/>
              <a:gd name="connsiteX30" fmla="*/ 608344 w 608344"/>
              <a:gd name="connsiteY30" fmla="*/ 400204 h 517104"/>
              <a:gd name="connsiteX31" fmla="*/ 608344 w 608344"/>
              <a:gd name="connsiteY31" fmla="*/ 507719 h 517104"/>
              <a:gd name="connsiteX32" fmla="*/ 328701 w 608344"/>
              <a:gd name="connsiteY32" fmla="*/ 507719 h 517104"/>
              <a:gd name="connsiteX33" fmla="*/ 371966 w 608344"/>
              <a:gd name="connsiteY33" fmla="*/ 478093 h 517104"/>
              <a:gd name="connsiteX34" fmla="*/ 386024 w 608344"/>
              <a:gd name="connsiteY34" fmla="*/ 448065 h 517104"/>
              <a:gd name="connsiteX35" fmla="*/ 358831 w 608344"/>
              <a:gd name="connsiteY35" fmla="*/ 419418 h 517104"/>
              <a:gd name="connsiteX36" fmla="*/ 256053 w 608344"/>
              <a:gd name="connsiteY36" fmla="*/ 403080 h 517104"/>
              <a:gd name="connsiteX37" fmla="*/ 256053 w 608344"/>
              <a:gd name="connsiteY37" fmla="*/ 299765 h 517104"/>
              <a:gd name="connsiteX38" fmla="*/ 253864 w 608344"/>
              <a:gd name="connsiteY38" fmla="*/ 288720 h 517104"/>
              <a:gd name="connsiteX39" fmla="*/ 249025 w 608344"/>
              <a:gd name="connsiteY39" fmla="*/ 275489 h 517104"/>
              <a:gd name="connsiteX40" fmla="*/ 261469 w 608344"/>
              <a:gd name="connsiteY40" fmla="*/ 268816 h 517104"/>
              <a:gd name="connsiteX41" fmla="*/ 275699 w 608344"/>
              <a:gd name="connsiteY41" fmla="*/ 258749 h 517104"/>
              <a:gd name="connsiteX42" fmla="*/ 240498 w 608344"/>
              <a:gd name="connsiteY42" fmla="*/ 177178 h 517104"/>
              <a:gd name="connsiteX43" fmla="*/ 219874 w 608344"/>
              <a:gd name="connsiteY43" fmla="*/ 147150 h 517104"/>
              <a:gd name="connsiteX44" fmla="*/ 235198 w 608344"/>
              <a:gd name="connsiteY44" fmla="*/ 98656 h 517104"/>
              <a:gd name="connsiteX45" fmla="*/ 353704 w 608344"/>
              <a:gd name="connsiteY45" fmla="*/ 0 h 51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8344" h="517104">
                <a:moveTo>
                  <a:pt x="239718" y="449808"/>
                </a:moveTo>
                <a:lnTo>
                  <a:pt x="239718" y="478279"/>
                </a:lnTo>
                <a:lnTo>
                  <a:pt x="291740" y="458091"/>
                </a:lnTo>
                <a:close/>
                <a:moveTo>
                  <a:pt x="103815" y="376128"/>
                </a:moveTo>
                <a:cubicBezTo>
                  <a:pt x="90391" y="376128"/>
                  <a:pt x="79560" y="386941"/>
                  <a:pt x="79560" y="400343"/>
                </a:cubicBezTo>
                <a:cubicBezTo>
                  <a:pt x="79560" y="413687"/>
                  <a:pt x="90391" y="424558"/>
                  <a:pt x="103815" y="424558"/>
                </a:cubicBezTo>
                <a:cubicBezTo>
                  <a:pt x="117238" y="424558"/>
                  <a:pt x="128069" y="413687"/>
                  <a:pt x="128069" y="400343"/>
                </a:cubicBezTo>
                <a:cubicBezTo>
                  <a:pt x="128069" y="386941"/>
                  <a:pt x="117238" y="376128"/>
                  <a:pt x="103815" y="376128"/>
                </a:cubicBezTo>
                <a:close/>
                <a:moveTo>
                  <a:pt x="221916" y="283639"/>
                </a:moveTo>
                <a:cubicBezTo>
                  <a:pt x="226410" y="283179"/>
                  <a:pt x="231019" y="284732"/>
                  <a:pt x="234418" y="287780"/>
                </a:cubicBezTo>
                <a:cubicBezTo>
                  <a:pt x="237817" y="290829"/>
                  <a:pt x="239718" y="295200"/>
                  <a:pt x="239718" y="299802"/>
                </a:cubicBezTo>
                <a:lnTo>
                  <a:pt x="239718" y="416965"/>
                </a:lnTo>
                <a:lnTo>
                  <a:pt x="356207" y="435429"/>
                </a:lnTo>
                <a:cubicBezTo>
                  <a:pt x="363466" y="436579"/>
                  <a:pt x="369054" y="442446"/>
                  <a:pt x="369860" y="449751"/>
                </a:cubicBezTo>
                <a:cubicBezTo>
                  <a:pt x="370609" y="456998"/>
                  <a:pt x="366404" y="463958"/>
                  <a:pt x="359548" y="466603"/>
                </a:cubicBezTo>
                <a:lnTo>
                  <a:pt x="229348" y="517104"/>
                </a:lnTo>
                <a:lnTo>
                  <a:pt x="228887" y="515839"/>
                </a:lnTo>
                <a:cubicBezTo>
                  <a:pt x="227159" y="516471"/>
                  <a:pt x="225373" y="516874"/>
                  <a:pt x="223472" y="516874"/>
                </a:cubicBezTo>
                <a:cubicBezTo>
                  <a:pt x="222953" y="516874"/>
                  <a:pt x="222435" y="516816"/>
                  <a:pt x="221916" y="516759"/>
                </a:cubicBezTo>
                <a:lnTo>
                  <a:pt x="14633" y="496340"/>
                </a:lnTo>
                <a:cubicBezTo>
                  <a:pt x="6337" y="495477"/>
                  <a:pt x="0" y="488518"/>
                  <a:pt x="0" y="480178"/>
                </a:cubicBezTo>
                <a:lnTo>
                  <a:pt x="0" y="320278"/>
                </a:lnTo>
                <a:cubicBezTo>
                  <a:pt x="0" y="311938"/>
                  <a:pt x="6337" y="304921"/>
                  <a:pt x="14633" y="304115"/>
                </a:cubicBezTo>
                <a:close/>
                <a:moveTo>
                  <a:pt x="353704" y="0"/>
                </a:moveTo>
                <a:cubicBezTo>
                  <a:pt x="422376" y="0"/>
                  <a:pt x="464259" y="35033"/>
                  <a:pt x="472267" y="98714"/>
                </a:cubicBezTo>
                <a:cubicBezTo>
                  <a:pt x="478950" y="107227"/>
                  <a:pt x="491336" y="126326"/>
                  <a:pt x="487592" y="147150"/>
                </a:cubicBezTo>
                <a:cubicBezTo>
                  <a:pt x="485979" y="155836"/>
                  <a:pt x="481082" y="167514"/>
                  <a:pt x="466967" y="177178"/>
                </a:cubicBezTo>
                <a:cubicBezTo>
                  <a:pt x="465296" y="194723"/>
                  <a:pt x="458671" y="232633"/>
                  <a:pt x="431709" y="258807"/>
                </a:cubicBezTo>
                <a:cubicBezTo>
                  <a:pt x="434762" y="262316"/>
                  <a:pt x="445132" y="271060"/>
                  <a:pt x="478028" y="282047"/>
                </a:cubicBezTo>
                <a:lnTo>
                  <a:pt x="568593" y="313916"/>
                </a:lnTo>
                <a:cubicBezTo>
                  <a:pt x="580172" y="315642"/>
                  <a:pt x="608344" y="327377"/>
                  <a:pt x="608344" y="400204"/>
                </a:cubicBezTo>
                <a:lnTo>
                  <a:pt x="608344" y="507719"/>
                </a:lnTo>
                <a:lnTo>
                  <a:pt x="328701" y="507719"/>
                </a:lnTo>
                <a:lnTo>
                  <a:pt x="371966" y="478093"/>
                </a:lnTo>
                <a:cubicBezTo>
                  <a:pt x="381933" y="471305"/>
                  <a:pt x="387291" y="459800"/>
                  <a:pt x="386024" y="448065"/>
                </a:cubicBezTo>
                <a:cubicBezTo>
                  <a:pt x="384468" y="433454"/>
                  <a:pt x="373292" y="421719"/>
                  <a:pt x="358831" y="419418"/>
                </a:cubicBezTo>
                <a:lnTo>
                  <a:pt x="256053" y="403080"/>
                </a:lnTo>
                <a:lnTo>
                  <a:pt x="256053" y="299765"/>
                </a:lnTo>
                <a:cubicBezTo>
                  <a:pt x="256053" y="296371"/>
                  <a:pt x="255304" y="292747"/>
                  <a:pt x="253864" y="288720"/>
                </a:cubicBezTo>
                <a:lnTo>
                  <a:pt x="249025" y="275489"/>
                </a:lnTo>
                <a:lnTo>
                  <a:pt x="261469" y="268816"/>
                </a:lnTo>
                <a:cubicBezTo>
                  <a:pt x="270168" y="264214"/>
                  <a:pt x="274028" y="260705"/>
                  <a:pt x="275699" y="258749"/>
                </a:cubicBezTo>
                <a:cubicBezTo>
                  <a:pt x="248794" y="232518"/>
                  <a:pt x="242111" y="194723"/>
                  <a:pt x="240498" y="177178"/>
                </a:cubicBezTo>
                <a:cubicBezTo>
                  <a:pt x="226384" y="167514"/>
                  <a:pt x="221429" y="155836"/>
                  <a:pt x="219874" y="147150"/>
                </a:cubicBezTo>
                <a:cubicBezTo>
                  <a:pt x="216071" y="126326"/>
                  <a:pt x="228515" y="107112"/>
                  <a:pt x="235198" y="98656"/>
                </a:cubicBezTo>
                <a:cubicBezTo>
                  <a:pt x="241593" y="52003"/>
                  <a:pt x="275929" y="0"/>
                  <a:pt x="3537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E46BF50-CF95-8845-91E6-62940FF25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1" y="308187"/>
            <a:ext cx="2087136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颜色原理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基础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755F2ACE-DBEE-624E-A34F-3B95C82DB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40" y="1544685"/>
            <a:ext cx="7923691" cy="477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85D4FE-B096-954F-BB6D-A062FF5A0D38}"/>
              </a:ext>
            </a:extLst>
          </p:cNvPr>
          <p:cNvSpPr txBox="1"/>
          <p:nvPr/>
        </p:nvSpPr>
        <p:spPr>
          <a:xfrm>
            <a:off x="1851186" y="1079561"/>
            <a:ext cx="811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图片是通过</a:t>
            </a:r>
            <a:r>
              <a:rPr lang="en" altLang="zh-CN" b="1" dirty="0"/>
              <a:t>Gamma Encoding 1/.2.2</a:t>
            </a:r>
            <a:r>
              <a:rPr lang="zh-CN" altLang="en" dirty="0"/>
              <a:t>（ ≈ </a:t>
            </a:r>
            <a:r>
              <a:rPr lang="en" altLang="zh-CN" dirty="0"/>
              <a:t>0.45</a:t>
            </a:r>
            <a:r>
              <a:rPr lang="zh-CN" altLang="en" dirty="0"/>
              <a:t>）</a:t>
            </a:r>
            <a:r>
              <a:rPr lang="zh-CN" altLang="en-US" dirty="0"/>
              <a:t>存在于硬盘中的</a:t>
            </a:r>
            <a:r>
              <a:rPr lang="en-US" altLang="zh-CN" dirty="0"/>
              <a:t>8</a:t>
            </a:r>
            <a:r>
              <a:rPr lang="en" altLang="zh-CN" dirty="0"/>
              <a:t>bits</a:t>
            </a:r>
            <a:r>
              <a:rPr lang="zh-CN" altLang="en-US" dirty="0"/>
              <a:t>图像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BF9A67-4932-9440-B8AF-700154DA953B}"/>
              </a:ext>
            </a:extLst>
          </p:cNvPr>
          <p:cNvSpPr txBox="1"/>
          <p:nvPr/>
        </p:nvSpPr>
        <p:spPr>
          <a:xfrm>
            <a:off x="3679371" y="1813983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呢么</a:t>
            </a:r>
            <a:r>
              <a:rPr kumimoji="1" lang="en-US" altLang="zh-CN" dirty="0"/>
              <a:t>Unity</a:t>
            </a:r>
            <a:r>
              <a:rPr kumimoji="1" lang="zh-CN" altLang="en-US" dirty="0"/>
              <a:t>中要怎么把颜色显示出来呢？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60CB0165-1F65-3B43-9D5E-88AC8E81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4" y="2374899"/>
            <a:ext cx="11499971" cy="31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1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C255C79-8DFD-2F44-A76C-09AB4ADC0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0" y="308187"/>
            <a:ext cx="2803195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颜色原理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基础小结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B6F444-0A47-BE48-90A3-48478DD19D3B}"/>
              </a:ext>
            </a:extLst>
          </p:cNvPr>
          <p:cNvSpPr txBox="1"/>
          <p:nvPr/>
        </p:nvSpPr>
        <p:spPr>
          <a:xfrm>
            <a:off x="1167119" y="3266496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颜色空间     </a:t>
            </a:r>
            <a:r>
              <a:rPr kumimoji="1" lang="en-US" altLang="zh-CN" dirty="0"/>
              <a:t>CIERGB(LMS)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CIEXYZ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sRGB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40E393-502E-634D-9FA6-882407505742}"/>
              </a:ext>
            </a:extLst>
          </p:cNvPr>
          <p:cNvSpPr txBox="1"/>
          <p:nvPr/>
        </p:nvSpPr>
        <p:spPr>
          <a:xfrm>
            <a:off x="1167119" y="132666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颜色是一种能量波可以用 </a:t>
            </a:r>
            <a:r>
              <a:rPr kumimoji="1" lang="en-US" altLang="zh-CN" dirty="0"/>
              <a:t>0~1</a:t>
            </a:r>
            <a:r>
              <a:rPr kumimoji="1" lang="zh-CN" altLang="en-US" dirty="0"/>
              <a:t> 来描述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DFADD4-5E09-B749-B082-4A8EC9D2F48B}"/>
              </a:ext>
            </a:extLst>
          </p:cNvPr>
          <p:cNvSpPr txBox="1"/>
          <p:nvPr/>
        </p:nvSpPr>
        <p:spPr>
          <a:xfrm>
            <a:off x="1167119" y="2013356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颜色的能量可以超过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D37811-782E-8241-9951-B88EDB8D6B76}"/>
              </a:ext>
            </a:extLst>
          </p:cNvPr>
          <p:cNvSpPr txBox="1"/>
          <p:nvPr/>
        </p:nvSpPr>
        <p:spPr>
          <a:xfrm>
            <a:off x="1167119" y="3953186"/>
            <a:ext cx="6505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Gamma</a:t>
            </a:r>
            <a:r>
              <a:rPr kumimoji="1" lang="zh-CN" altLang="en-US" dirty="0"/>
              <a:t>的标准矫正值为 </a:t>
            </a:r>
            <a:r>
              <a:rPr kumimoji="1" lang="en-US" altLang="zh-CN" dirty="0"/>
              <a:t>2.2.</a:t>
            </a:r>
            <a:r>
              <a:rPr kumimoji="1" lang="zh-CN" altLang="en-US" dirty="0"/>
              <a:t> 代偿公式如下：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     </a:t>
            </a:r>
            <a:r>
              <a:rPr kumimoji="1" lang="en-US" altLang="zh-CN" dirty="0"/>
              <a:t>Encoding</a:t>
            </a:r>
            <a:r>
              <a:rPr kumimoji="1" lang="zh-CN" altLang="en-US" dirty="0"/>
              <a:t>过程 </a:t>
            </a:r>
            <a:r>
              <a:rPr kumimoji="1" lang="en-US" altLang="zh-CN" dirty="0"/>
              <a:t>pow(color,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1/2.2)</a:t>
            </a:r>
            <a:r>
              <a:rPr kumimoji="1" lang="zh-CN" altLang="en-US" dirty="0"/>
              <a:t> </a:t>
            </a:r>
            <a:r>
              <a:rPr kumimoji="1" lang="en-US" altLang="zh-CN" dirty="0"/>
              <a:t>≈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pow(color,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0.45)</a:t>
            </a:r>
            <a:r>
              <a:rPr kumimoji="1" lang="zh-CN" altLang="en-US" dirty="0"/>
              <a:t>     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     </a:t>
            </a:r>
            <a:r>
              <a:rPr kumimoji="1" lang="en-US" altLang="zh-CN" dirty="0"/>
              <a:t>Decoding</a:t>
            </a:r>
            <a:r>
              <a:rPr kumimoji="1" lang="zh-CN" altLang="en-US" dirty="0"/>
              <a:t>过程 </a:t>
            </a:r>
            <a:r>
              <a:rPr kumimoji="1" lang="en-US" altLang="zh-CN" dirty="0"/>
              <a:t>pow(color,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2.2)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3A0A0C-7887-9740-9948-22EC3C3F7FEF}"/>
              </a:ext>
            </a:extLst>
          </p:cNvPr>
          <p:cNvSpPr txBox="1"/>
          <p:nvPr/>
        </p:nvSpPr>
        <p:spPr>
          <a:xfrm>
            <a:off x="1167119" y="2684208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艺术家喜欢用</a:t>
            </a:r>
            <a:r>
              <a:rPr kumimoji="1" lang="en-US" altLang="zh-CN" dirty="0"/>
              <a:t>HSV/HSL</a:t>
            </a:r>
            <a:r>
              <a:rPr kumimoji="1" lang="zh-CN" altLang="en-US" dirty="0"/>
              <a:t>来描述颜色</a:t>
            </a:r>
          </a:p>
        </p:txBody>
      </p:sp>
    </p:spTree>
    <p:extLst>
      <p:ext uri="{BB962C8B-B14F-4D97-AF65-F5344CB8AC3E}">
        <p14:creationId xmlns:p14="http://schemas.microsoft.com/office/powerpoint/2010/main" val="80347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ṡ1íďè">
            <a:extLst>
              <a:ext uri="{FF2B5EF4-FFF2-40B4-BE49-F238E27FC236}">
                <a16:creationId xmlns:a16="http://schemas.microsoft.com/office/drawing/2014/main" id="{4DE7B866-F5C2-9B4D-B9B9-30D9BFE1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956" y="2981325"/>
            <a:ext cx="4415191" cy="895350"/>
          </a:xfrm>
        </p:spPr>
        <p:txBody>
          <a:bodyPr/>
          <a:lstStyle/>
          <a:p>
            <a:r>
              <a:rPr lang="en-US" altLang="zh-CN" dirty="0"/>
              <a:t>Shader</a:t>
            </a:r>
            <a:r>
              <a:rPr lang="zh-CN" altLang="en-US" dirty="0"/>
              <a:t>入门介绍</a:t>
            </a:r>
          </a:p>
        </p:txBody>
      </p:sp>
      <p:sp>
        <p:nvSpPr>
          <p:cNvPr id="5" name="íśḷîḓé">
            <a:extLst>
              <a:ext uri="{FF2B5EF4-FFF2-40B4-BE49-F238E27FC236}">
                <a16:creationId xmlns:a16="http://schemas.microsoft.com/office/drawing/2014/main" id="{0376B9E9-2D5B-9C4E-8644-986A41A47DF0}"/>
              </a:ext>
            </a:extLst>
          </p:cNvPr>
          <p:cNvSpPr txBox="1"/>
          <p:nvPr/>
        </p:nvSpPr>
        <p:spPr>
          <a:xfrm>
            <a:off x="5584242" y="240302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3C3B381-1F75-1A45-BEEE-69CC312C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6" y="1214680"/>
            <a:ext cx="9563100" cy="129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067E12-FE1C-9B4D-96CB-41FB651F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82" y="2447636"/>
            <a:ext cx="10148455" cy="19627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32B0C4-FF2D-264F-B9B0-BF1344D40385}"/>
              </a:ext>
            </a:extLst>
          </p:cNvPr>
          <p:cNvSpPr txBox="1"/>
          <p:nvPr/>
        </p:nvSpPr>
        <p:spPr>
          <a:xfrm>
            <a:off x="944282" y="5052448"/>
            <a:ext cx="825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</a:rPr>
              <a:t>我们在屏幕上看到的任何有意义的颜色都与</a:t>
            </a:r>
            <a:r>
              <a:rPr kumimoji="1" lang="en-US" altLang="zh-CN" sz="2400" dirty="0">
                <a:solidFill>
                  <a:srgbClr val="C00000"/>
                </a:solidFill>
              </a:rPr>
              <a:t>Shader</a:t>
            </a:r>
            <a:r>
              <a:rPr kumimoji="1" lang="zh-CN" altLang="en-US" sz="2400" dirty="0">
                <a:solidFill>
                  <a:srgbClr val="C00000"/>
                </a:solidFill>
              </a:rPr>
              <a:t>密不可分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B7B5FFB-69BF-A648-88ED-8BED8F4B33C0}"/>
              </a:ext>
            </a:extLst>
          </p:cNvPr>
          <p:cNvCxnSpPr/>
          <p:nvPr/>
        </p:nvCxnSpPr>
        <p:spPr>
          <a:xfrm>
            <a:off x="1487837" y="3239146"/>
            <a:ext cx="54709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F38CDDC9-F8F5-DE40-B874-5FCFBB991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0" y="308187"/>
            <a:ext cx="2803195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Shader</a:t>
            </a:r>
            <a:r>
              <a:rPr lang="zh-CN" altLang="en-US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入门介绍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69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6D14B5B0-0DC5-DC4A-A769-4FF2C9DED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0" y="308187"/>
            <a:ext cx="2803195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Shader</a:t>
            </a:r>
            <a:r>
              <a:rPr lang="zh-CN" altLang="en-US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入门介绍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5407B4-D9BA-7447-9874-961C9E6AB7B4}"/>
              </a:ext>
            </a:extLst>
          </p:cNvPr>
          <p:cNvSpPr txBox="1"/>
          <p:nvPr/>
        </p:nvSpPr>
        <p:spPr>
          <a:xfrm>
            <a:off x="596051" y="1293186"/>
            <a:ext cx="10464641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我们一起看下拼图仔日常工作中最密不可分的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Shader</a:t>
            </a:r>
            <a:r>
              <a:rPr kumimoji="1" lang="zh-CN" altLang="en-US" dirty="0"/>
              <a:t>都有些什么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53152AA-5646-FD45-80CE-16F85AF0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0" y="1894921"/>
            <a:ext cx="6070600" cy="4216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8001DE-7B38-E947-ACCD-6A39544F3EF1}"/>
              </a:ext>
            </a:extLst>
          </p:cNvPr>
          <p:cNvSpPr txBox="1"/>
          <p:nvPr/>
        </p:nvSpPr>
        <p:spPr>
          <a:xfrm>
            <a:off x="596051" y="92385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这是在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中最常见的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的属性面板</a:t>
            </a:r>
          </a:p>
        </p:txBody>
      </p:sp>
    </p:spTree>
    <p:extLst>
      <p:ext uri="{BB962C8B-B14F-4D97-AF65-F5344CB8AC3E}">
        <p14:creationId xmlns:p14="http://schemas.microsoft.com/office/powerpoint/2010/main" val="286848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0EAD95-992E-0C41-B781-A43D30E8F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0" y="308187"/>
            <a:ext cx="2803195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Shader</a:t>
            </a:r>
            <a:r>
              <a:rPr lang="zh-CN" altLang="en-US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入门介绍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1A50F8-C348-5E49-9F55-DD55EA3310ED}"/>
              </a:ext>
            </a:extLst>
          </p:cNvPr>
          <p:cNvSpPr txBox="1"/>
          <p:nvPr/>
        </p:nvSpPr>
        <p:spPr>
          <a:xfrm>
            <a:off x="836908" y="1007389"/>
            <a:ext cx="403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观察</a:t>
            </a:r>
            <a:r>
              <a:rPr kumimoji="1" lang="en-US" altLang="zh-CN" sz="2400" dirty="0"/>
              <a:t>UI/Default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shader</a:t>
            </a:r>
            <a:r>
              <a:rPr kumimoji="1" lang="zh-CN" altLang="en-US" sz="2400" dirty="0"/>
              <a:t>文件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5F6EB5-91B7-F048-8311-03BDDF4A4695}"/>
              </a:ext>
            </a:extLst>
          </p:cNvPr>
          <p:cNvSpPr txBox="1"/>
          <p:nvPr/>
        </p:nvSpPr>
        <p:spPr>
          <a:xfrm>
            <a:off x="1153670" y="1626992"/>
            <a:ext cx="341632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Shader</a:t>
            </a:r>
            <a:r>
              <a:rPr kumimoji="1" lang="zh-CN" altLang="en-US" dirty="0"/>
              <a:t>结构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Properties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定义接收参数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SubShader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	</a:t>
            </a:r>
            <a:r>
              <a:rPr kumimoji="1" lang="zh-CN" altLang="en-US" dirty="0"/>
              <a:t>定义渲染方法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9B54D5-BDB7-AC44-8110-7BD59C934910}"/>
              </a:ext>
            </a:extLst>
          </p:cNvPr>
          <p:cNvSpPr txBox="1"/>
          <p:nvPr/>
        </p:nvSpPr>
        <p:spPr>
          <a:xfrm>
            <a:off x="1153670" y="3035956"/>
            <a:ext cx="783426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SubShader</a:t>
            </a:r>
            <a:r>
              <a:rPr kumimoji="1" lang="zh-CN" altLang="en-US" dirty="0"/>
              <a:t>结构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Tags</a:t>
            </a:r>
            <a:r>
              <a:rPr kumimoji="1" lang="zh-CN" altLang="en-US" dirty="0"/>
              <a:t>（渲染顺序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一堆设置（</a:t>
            </a:r>
            <a:r>
              <a:rPr kumimoji="1" lang="en-US" altLang="zh-CN" dirty="0"/>
              <a:t>Stencil,</a:t>
            </a:r>
            <a:r>
              <a:rPr kumimoji="1" lang="zh-CN" altLang="en-US" dirty="0"/>
              <a:t> </a:t>
            </a:r>
            <a:r>
              <a:rPr kumimoji="1" lang="en-US" altLang="zh-CN" dirty="0"/>
              <a:t>Cull,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ZTest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Zwrite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Blend,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ColorMask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r>
              <a:rPr kumimoji="1" lang="zh-CN" altLang="en-US" dirty="0"/>
              <a:t> 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Pass</a:t>
            </a:r>
            <a:r>
              <a:rPr kumimoji="1" lang="zh-CN" altLang="en-US" dirty="0"/>
              <a:t> （具体的渲染调用：应用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顶点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片元的处理过程）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90BA77-D761-5B4D-9702-7D212F38D799}"/>
              </a:ext>
            </a:extLst>
          </p:cNvPr>
          <p:cNvSpPr txBox="1"/>
          <p:nvPr/>
        </p:nvSpPr>
        <p:spPr>
          <a:xfrm>
            <a:off x="1153670" y="4861676"/>
            <a:ext cx="5396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UI</a:t>
            </a:r>
            <a:r>
              <a:rPr kumimoji="1" lang="zh-CN" altLang="en-US" dirty="0"/>
              <a:t>默认是不参与光照，不使用投影空间</a:t>
            </a:r>
            <a:endParaRPr kumimoji="1" lang="en-US" altLang="zh-CN" dirty="0"/>
          </a:p>
          <a:p>
            <a:r>
              <a:rPr kumimoji="1" lang="zh-CN" altLang="en-US" dirty="0"/>
              <a:t>在一定条件下遮罩裁切 ，模板测试，或者深度测试</a:t>
            </a:r>
          </a:p>
        </p:txBody>
      </p:sp>
    </p:spTree>
    <p:extLst>
      <p:ext uri="{BB962C8B-B14F-4D97-AF65-F5344CB8AC3E}">
        <p14:creationId xmlns:p14="http://schemas.microsoft.com/office/powerpoint/2010/main" val="300363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B134E-DAA5-8D49-BCC7-D3AA71183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0" y="308187"/>
            <a:ext cx="2803195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Shader</a:t>
            </a:r>
            <a:r>
              <a:rPr lang="zh-CN" altLang="en-US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入门介绍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E9BC2E-38AD-424E-A96F-FE6E6B9FBE9F}"/>
              </a:ext>
            </a:extLst>
          </p:cNvPr>
          <p:cNvSpPr txBox="1"/>
          <p:nvPr/>
        </p:nvSpPr>
        <p:spPr>
          <a:xfrm>
            <a:off x="836908" y="1007389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2D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Shader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43DABC-FEA5-4D47-ACC0-DE240B9293FD}"/>
              </a:ext>
            </a:extLst>
          </p:cNvPr>
          <p:cNvSpPr txBox="1"/>
          <p:nvPr/>
        </p:nvSpPr>
        <p:spPr>
          <a:xfrm>
            <a:off x="1264355" y="17348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顶点阶段小结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BE79C1-E80D-5A4C-833E-0DF83C1085D3}"/>
              </a:ext>
            </a:extLst>
          </p:cNvPr>
          <p:cNvSpPr txBox="1"/>
          <p:nvPr/>
        </p:nvSpPr>
        <p:spPr>
          <a:xfrm>
            <a:off x="1527464" y="2277593"/>
            <a:ext cx="578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将应用阶段的数据预处理后传递给片元阶段继续处理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B1F090-AB95-5D43-BEBD-4861DDE05191}"/>
              </a:ext>
            </a:extLst>
          </p:cNvPr>
          <p:cNvSpPr txBox="1"/>
          <p:nvPr/>
        </p:nvSpPr>
        <p:spPr>
          <a:xfrm>
            <a:off x="1527464" y="2758971"/>
            <a:ext cx="808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顶点阶段最重要的操作  </a:t>
            </a:r>
            <a:r>
              <a:rPr lang="en" altLang="zh-CN" dirty="0"/>
              <a:t>v</a:t>
            </a:r>
            <a:r>
              <a:rPr lang="en-US" altLang="zh-CN" dirty="0"/>
              <a:t>2f</a:t>
            </a:r>
            <a:r>
              <a:rPr lang="en" altLang="zh-CN" dirty="0"/>
              <a:t>.vertex = </a:t>
            </a:r>
            <a:r>
              <a:rPr lang="en" altLang="zh-CN" dirty="0" err="1"/>
              <a:t>UnityObjectToClipPos</a:t>
            </a:r>
            <a:r>
              <a:rPr lang="en" altLang="zh-CN" dirty="0"/>
              <a:t>(</a:t>
            </a:r>
            <a:r>
              <a:rPr lang="en-US" altLang="zh-CN" dirty="0" err="1"/>
              <a:t>appdata</a:t>
            </a:r>
            <a:r>
              <a:rPr lang="en" altLang="zh-CN" dirty="0"/>
              <a:t>.vertex)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D425C5-1E4E-7E48-BB16-276961F0BBCD}"/>
              </a:ext>
            </a:extLst>
          </p:cNvPr>
          <p:cNvSpPr txBox="1"/>
          <p:nvPr/>
        </p:nvSpPr>
        <p:spPr>
          <a:xfrm>
            <a:off x="1197126" y="37296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片元阶段小结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AC2768-621F-EA4F-A62D-A3FC13A82F23}"/>
              </a:ext>
            </a:extLst>
          </p:cNvPr>
          <p:cNvSpPr txBox="1"/>
          <p:nvPr/>
        </p:nvSpPr>
        <p:spPr>
          <a:xfrm>
            <a:off x="1527464" y="4305635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根据</a:t>
            </a:r>
            <a:r>
              <a:rPr kumimoji="1" lang="en-US" altLang="zh-CN" dirty="0"/>
              <a:t>UV</a:t>
            </a:r>
            <a:r>
              <a:rPr kumimoji="1" lang="zh-CN" altLang="en-US" dirty="0"/>
              <a:t>信息采样再进行效果处理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8B1E74-55C5-B240-AE1F-B17CA6A04875}"/>
              </a:ext>
            </a:extLst>
          </p:cNvPr>
          <p:cNvSpPr txBox="1"/>
          <p:nvPr/>
        </p:nvSpPr>
        <p:spPr>
          <a:xfrm>
            <a:off x="1527464" y="478701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如果有遮罩相关的设置，则进行像素剔除</a:t>
            </a:r>
          </a:p>
        </p:txBody>
      </p:sp>
    </p:spTree>
    <p:extLst>
      <p:ext uri="{BB962C8B-B14F-4D97-AF65-F5344CB8AC3E}">
        <p14:creationId xmlns:p14="http://schemas.microsoft.com/office/powerpoint/2010/main" val="1240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576EF3B-F4B5-7543-B89C-873993C4A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0" y="308187"/>
            <a:ext cx="2803195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Shader</a:t>
            </a:r>
            <a:r>
              <a:rPr lang="zh-CN" altLang="en-US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入门介绍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9B0ADB-C5DB-8D41-B762-40EC4BCD79AF}"/>
              </a:ext>
            </a:extLst>
          </p:cNvPr>
          <p:cNvSpPr txBox="1"/>
          <p:nvPr/>
        </p:nvSpPr>
        <p:spPr>
          <a:xfrm>
            <a:off x="836908" y="1007389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2D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Shader</a:t>
            </a:r>
            <a:r>
              <a:rPr kumimoji="1" lang="zh-CN" altLang="en-US" sz="2400" dirty="0"/>
              <a:t> 还可以作用于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DBEE7-76F9-CE45-AB77-5CD7937B5892}"/>
              </a:ext>
            </a:extLst>
          </p:cNvPr>
          <p:cNvSpPr txBox="1"/>
          <p:nvPr/>
        </p:nvSpPr>
        <p:spPr>
          <a:xfrm>
            <a:off x="1461398" y="1734824"/>
            <a:ext cx="3540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作用在摄像机上的</a:t>
            </a:r>
            <a:r>
              <a:rPr kumimoji="1" lang="en-US" altLang="zh-CN" dirty="0" err="1"/>
              <a:t>PostEffect</a:t>
            </a:r>
            <a:r>
              <a:rPr kumimoji="1" lang="zh-CN" altLang="en-US" dirty="0"/>
              <a:t>后效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作用在世界上的</a:t>
            </a:r>
            <a:r>
              <a:rPr kumimoji="1" lang="en-US" altLang="zh-CN" dirty="0"/>
              <a:t>2D</a:t>
            </a:r>
            <a:r>
              <a:rPr kumimoji="1" lang="zh-CN" altLang="en-US" dirty="0"/>
              <a:t>面片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676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ṡ1íďè">
            <a:extLst>
              <a:ext uri="{FF2B5EF4-FFF2-40B4-BE49-F238E27FC236}">
                <a16:creationId xmlns:a16="http://schemas.microsoft.com/office/drawing/2014/main" id="{4DE7B866-F5C2-9B4D-B9B9-30D9BFE1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956" y="2981325"/>
            <a:ext cx="4415191" cy="895350"/>
          </a:xfrm>
        </p:spPr>
        <p:txBody>
          <a:bodyPr/>
          <a:lstStyle/>
          <a:p>
            <a:r>
              <a:rPr lang="en-US" altLang="zh-CN" dirty="0"/>
              <a:t>Shader</a:t>
            </a:r>
            <a:r>
              <a:rPr lang="zh-CN" altLang="en-US" dirty="0"/>
              <a:t>进阶介绍</a:t>
            </a:r>
          </a:p>
        </p:txBody>
      </p:sp>
      <p:sp>
        <p:nvSpPr>
          <p:cNvPr id="5" name="íśḷîḓé">
            <a:extLst>
              <a:ext uri="{FF2B5EF4-FFF2-40B4-BE49-F238E27FC236}">
                <a16:creationId xmlns:a16="http://schemas.microsoft.com/office/drawing/2014/main" id="{0376B9E9-2D5B-9C4E-8644-986A41A47DF0}"/>
              </a:ext>
            </a:extLst>
          </p:cNvPr>
          <p:cNvSpPr txBox="1"/>
          <p:nvPr/>
        </p:nvSpPr>
        <p:spPr>
          <a:xfrm>
            <a:off x="5584242" y="240302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4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78A31FE-D3F1-9F45-A97F-E02C5C8B4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0" y="308187"/>
            <a:ext cx="2803195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Shader</a:t>
            </a:r>
            <a:r>
              <a:rPr lang="zh-CN" altLang="en-US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进阶介绍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13066D-5133-F045-B20E-F5612B8F363B}"/>
              </a:ext>
            </a:extLst>
          </p:cNvPr>
          <p:cNvSpPr txBox="1"/>
          <p:nvPr/>
        </p:nvSpPr>
        <p:spPr>
          <a:xfrm>
            <a:off x="936978" y="97084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光照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E3E607-4710-9D4D-8AC9-93ACD1DD6BDA}"/>
              </a:ext>
            </a:extLst>
          </p:cNvPr>
          <p:cNvSpPr txBox="1"/>
          <p:nvPr/>
        </p:nvSpPr>
        <p:spPr>
          <a:xfrm>
            <a:off x="1368145" y="293994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处理光和颜色的混合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774C74-8B66-4E41-AAA4-49C81D0BFF53}"/>
              </a:ext>
            </a:extLst>
          </p:cNvPr>
          <p:cNvSpPr txBox="1"/>
          <p:nvPr/>
        </p:nvSpPr>
        <p:spPr>
          <a:xfrm>
            <a:off x="7416800" y="29173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处理光，法线和摄像机的关系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A8D7DB-1782-0545-80EF-178F16B4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97" y="1558114"/>
            <a:ext cx="3111958" cy="27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6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ḷï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ṥļíḋê"/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F31A46-A65B-3847-AD9D-2F899FD8D1D0}"/>
              </a:ext>
            </a:extLst>
          </p:cNvPr>
          <p:cNvSpPr txBox="1"/>
          <p:nvPr/>
        </p:nvSpPr>
        <p:spPr>
          <a:xfrm>
            <a:off x="394779" y="226490"/>
            <a:ext cx="5679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当我们开始学</a:t>
            </a:r>
            <a:r>
              <a:rPr kumimoji="1" lang="en-US" altLang="zh-CN" sz="20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shader</a:t>
            </a:r>
            <a:r>
              <a:rPr kumimoji="1" lang="zh-CN" altLang="en-US" sz="20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的时候。 我们会如何开始？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0D56D-B440-4B49-8FEC-C3F4EECD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65" y="684568"/>
            <a:ext cx="9494250" cy="548886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9BE2F33-E2CD-2240-BA9F-37AD7756B6DB}"/>
              </a:ext>
            </a:extLst>
          </p:cNvPr>
          <p:cNvGrpSpPr/>
          <p:nvPr/>
        </p:nvGrpSpPr>
        <p:grpSpPr>
          <a:xfrm>
            <a:off x="3084022" y="684568"/>
            <a:ext cx="7866612" cy="3560619"/>
            <a:chOff x="3084022" y="684568"/>
            <a:chExt cx="7866612" cy="3560619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D50D7F7-44B5-0C45-97ED-0405B64C5274}"/>
                </a:ext>
              </a:extLst>
            </p:cNvPr>
            <p:cNvSpPr/>
            <p:nvPr/>
          </p:nvSpPr>
          <p:spPr>
            <a:xfrm>
              <a:off x="3084022" y="684568"/>
              <a:ext cx="6716684" cy="21779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4D3F0F6-C98B-2B45-A56D-8EC5EBB56751}"/>
                </a:ext>
              </a:extLst>
            </p:cNvPr>
            <p:cNvSpPr/>
            <p:nvPr/>
          </p:nvSpPr>
          <p:spPr>
            <a:xfrm>
              <a:off x="4233950" y="1773535"/>
              <a:ext cx="6716684" cy="21779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1EAAA97-9955-7747-993B-85270D88CAE1}"/>
                </a:ext>
              </a:extLst>
            </p:cNvPr>
            <p:cNvSpPr/>
            <p:nvPr/>
          </p:nvSpPr>
          <p:spPr>
            <a:xfrm>
              <a:off x="4496645" y="2067252"/>
              <a:ext cx="2563090" cy="217793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6A5E6A5-1EE4-6F4B-B3D1-8B3D841200A4}"/>
                </a:ext>
              </a:extLst>
            </p:cNvPr>
            <p:cNvSpPr/>
            <p:nvPr/>
          </p:nvSpPr>
          <p:spPr>
            <a:xfrm>
              <a:off x="4670368" y="3372196"/>
              <a:ext cx="1116135" cy="8729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6BDAA3B-8328-2945-989A-701815E5BFBB}"/>
              </a:ext>
            </a:extLst>
          </p:cNvPr>
          <p:cNvGrpSpPr/>
          <p:nvPr/>
        </p:nvGrpSpPr>
        <p:grpSpPr>
          <a:xfrm>
            <a:off x="4283040" y="3859548"/>
            <a:ext cx="5943143" cy="1790663"/>
            <a:chOff x="4283040" y="3859548"/>
            <a:chExt cx="5943143" cy="1790663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30696A3-3767-E642-9B41-D01391BFCBF8}"/>
                </a:ext>
              </a:extLst>
            </p:cNvPr>
            <p:cNvSpPr/>
            <p:nvPr/>
          </p:nvSpPr>
          <p:spPr>
            <a:xfrm>
              <a:off x="5311700" y="3859548"/>
              <a:ext cx="4914483" cy="17906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81FD92F-D37C-9842-BAE6-0186D0C72280}"/>
                </a:ext>
              </a:extLst>
            </p:cNvPr>
            <p:cNvSpPr/>
            <p:nvPr/>
          </p:nvSpPr>
          <p:spPr>
            <a:xfrm>
              <a:off x="4283040" y="4040216"/>
              <a:ext cx="1503463" cy="7602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18FCD1B-6BCA-F443-B710-63D459FDFA31}"/>
              </a:ext>
            </a:extLst>
          </p:cNvPr>
          <p:cNvGrpSpPr/>
          <p:nvPr/>
        </p:nvGrpSpPr>
        <p:grpSpPr>
          <a:xfrm>
            <a:off x="2582239" y="4216358"/>
            <a:ext cx="4657963" cy="2250791"/>
            <a:chOff x="2582239" y="4216358"/>
            <a:chExt cx="4657963" cy="225079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F87BFD1-6D74-BD49-B20C-D255BF9213E4}"/>
                </a:ext>
              </a:extLst>
            </p:cNvPr>
            <p:cNvSpPr/>
            <p:nvPr/>
          </p:nvSpPr>
          <p:spPr>
            <a:xfrm>
              <a:off x="2582239" y="4216358"/>
              <a:ext cx="3472665" cy="19952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B6BBACC-5C7C-E14D-AA4F-DAB7A7C570E3}"/>
                </a:ext>
              </a:extLst>
            </p:cNvPr>
            <p:cNvSpPr/>
            <p:nvPr/>
          </p:nvSpPr>
          <p:spPr>
            <a:xfrm>
              <a:off x="3767537" y="4471873"/>
              <a:ext cx="3472665" cy="19952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70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A88685AA-B4AE-A749-96F7-A123D8F9E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0" y="308187"/>
            <a:ext cx="2803195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Shader</a:t>
            </a:r>
            <a:r>
              <a:rPr lang="zh-CN" altLang="en-US" sz="2400" b="1" dirty="0">
                <a:solidFill>
                  <a:srgbClr val="172B4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进阶介绍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7420C9-7A78-B942-B7C7-C331BDA631C5}"/>
              </a:ext>
            </a:extLst>
          </p:cNvPr>
          <p:cNvSpPr txBox="1"/>
          <p:nvPr/>
        </p:nvSpPr>
        <p:spPr>
          <a:xfrm>
            <a:off x="936978" y="97084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更高级的光照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51AE00-DE30-BA4F-824F-BCA22D5D67C8}"/>
              </a:ext>
            </a:extLst>
          </p:cNvPr>
          <p:cNvSpPr txBox="1"/>
          <p:nvPr/>
        </p:nvSpPr>
        <p:spPr>
          <a:xfrm>
            <a:off x="936978" y="290388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除了光还要有影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5FBDB7-25ED-C943-88D2-F804644B2C3E}"/>
              </a:ext>
            </a:extLst>
          </p:cNvPr>
          <p:cNvSpPr txBox="1"/>
          <p:nvPr/>
        </p:nvSpPr>
        <p:spPr>
          <a:xfrm>
            <a:off x="1385143" y="354344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全局的阴影贴图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AC6A99-6F10-A446-BCA6-EC6014FDB033}"/>
              </a:ext>
            </a:extLst>
          </p:cNvPr>
          <p:cNvSpPr txBox="1"/>
          <p:nvPr/>
        </p:nvSpPr>
        <p:spPr>
          <a:xfrm>
            <a:off x="1385144" y="415222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全局的深度贴图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602967-136F-9945-BC18-09906B85E410}"/>
              </a:ext>
            </a:extLst>
          </p:cNvPr>
          <p:cNvSpPr txBox="1"/>
          <p:nvPr/>
        </p:nvSpPr>
        <p:spPr>
          <a:xfrm>
            <a:off x="1385143" y="163808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实现 </a:t>
            </a:r>
            <a:r>
              <a:rPr kumimoji="1" lang="en-US" altLang="zh-CN" dirty="0"/>
              <a:t>BRDF</a:t>
            </a:r>
            <a:r>
              <a:rPr kumimoji="1" lang="zh-CN" altLang="en-US" dirty="0"/>
              <a:t> 或 </a:t>
            </a:r>
            <a:r>
              <a:rPr kumimoji="1" lang="en-US" altLang="zh-CN" dirty="0"/>
              <a:t>BSDF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877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śľî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ṡļïḓe">
            <a:extLst>
              <a:ext uri="{FF2B5EF4-FFF2-40B4-BE49-F238E27FC236}">
                <a16:creationId xmlns:a16="http://schemas.microsoft.com/office/drawing/2014/main" id="{44D408BE-4D8A-4400-8E34-0F54A5E3D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8800" dirty="0"/>
              <a:t>Thanks.</a:t>
            </a:r>
            <a:br>
              <a:rPr lang="en-US" altLang="zh-CN" sz="8800" dirty="0"/>
            </a:br>
            <a:endParaRPr lang="zh-CN" altLang="en-US" sz="88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237BC1-B2F4-5C4D-99D1-31CDEE8F4F6A}"/>
              </a:ext>
            </a:extLst>
          </p:cNvPr>
          <p:cNvSpPr txBox="1"/>
          <p:nvPr/>
        </p:nvSpPr>
        <p:spPr>
          <a:xfrm>
            <a:off x="708915" y="466938"/>
            <a:ext cx="6452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我们会遇到什么问题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1305C2-46DC-6441-93D9-89D0355F31B8}"/>
              </a:ext>
            </a:extLst>
          </p:cNvPr>
          <p:cNvSpPr txBox="1"/>
          <p:nvPr/>
        </p:nvSpPr>
        <p:spPr>
          <a:xfrm>
            <a:off x="1040502" y="2041993"/>
            <a:ext cx="965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代码和论文非常枯燥。不知道为什么要那样去写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9799B9-EF11-4147-B8EC-2F0BE138B420}"/>
              </a:ext>
            </a:extLst>
          </p:cNvPr>
          <p:cNvSpPr txBox="1"/>
          <p:nvPr/>
        </p:nvSpPr>
        <p:spPr>
          <a:xfrm>
            <a:off x="1040502" y="2721799"/>
            <a:ext cx="1085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从网上看到一个效果很酷，不知道怎么去学习？照抄？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B6C492-3F64-4743-A12B-0C6C1F872D36}"/>
              </a:ext>
            </a:extLst>
          </p:cNvPr>
          <p:cNvSpPr txBox="1"/>
          <p:nvPr/>
        </p:nvSpPr>
        <p:spPr>
          <a:xfrm>
            <a:off x="1040502" y="3401605"/>
            <a:ext cx="603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矩阵？卷积？那都是什么鬼？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B40410-A79C-6A45-91D5-9FF6823C1840}"/>
              </a:ext>
            </a:extLst>
          </p:cNvPr>
          <p:cNvSpPr txBox="1"/>
          <p:nvPr/>
        </p:nvSpPr>
        <p:spPr>
          <a:xfrm>
            <a:off x="1040502" y="3991776"/>
            <a:ext cx="4725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光照方程又是什么鬼？</a:t>
            </a:r>
          </a:p>
        </p:txBody>
      </p:sp>
      <p:sp>
        <p:nvSpPr>
          <p:cNvPr id="8" name="doubtful-face_1653">
            <a:extLst>
              <a:ext uri="{FF2B5EF4-FFF2-40B4-BE49-F238E27FC236}">
                <a16:creationId xmlns:a16="http://schemas.microsoft.com/office/drawing/2014/main" id="{2E40F292-1DE4-2440-96B6-1A54AE61E950}"/>
              </a:ext>
            </a:extLst>
          </p:cNvPr>
          <p:cNvSpPr>
            <a:spLocks noChangeAspect="1"/>
          </p:cNvSpPr>
          <p:nvPr/>
        </p:nvSpPr>
        <p:spPr>
          <a:xfrm>
            <a:off x="9194894" y="3776333"/>
            <a:ext cx="1956603" cy="2470231"/>
          </a:xfrm>
          <a:custGeom>
            <a:avLst/>
            <a:gdLst>
              <a:gd name="connsiteX0" fmla="*/ 249818 w 447953"/>
              <a:gd name="connsiteY0" fmla="*/ 447276 h 565545"/>
              <a:gd name="connsiteX1" fmla="*/ 280014 w 447953"/>
              <a:gd name="connsiteY1" fmla="*/ 479653 h 565545"/>
              <a:gd name="connsiteX2" fmla="*/ 264916 w 447953"/>
              <a:gd name="connsiteY2" fmla="*/ 483970 h 565545"/>
              <a:gd name="connsiteX3" fmla="*/ 245505 w 447953"/>
              <a:gd name="connsiteY3" fmla="*/ 462386 h 565545"/>
              <a:gd name="connsiteX4" fmla="*/ 172172 w 447953"/>
              <a:gd name="connsiteY4" fmla="*/ 496921 h 565545"/>
              <a:gd name="connsiteX5" fmla="*/ 161387 w 447953"/>
              <a:gd name="connsiteY5" fmla="*/ 483970 h 565545"/>
              <a:gd name="connsiteX6" fmla="*/ 249818 w 447953"/>
              <a:gd name="connsiteY6" fmla="*/ 447276 h 565545"/>
              <a:gd name="connsiteX7" fmla="*/ 295101 w 447953"/>
              <a:gd name="connsiteY7" fmla="*/ 376311 h 565545"/>
              <a:gd name="connsiteX8" fmla="*/ 280014 w 447953"/>
              <a:gd name="connsiteY8" fmla="*/ 391398 h 565545"/>
              <a:gd name="connsiteX9" fmla="*/ 295101 w 447953"/>
              <a:gd name="connsiteY9" fmla="*/ 406485 h 565545"/>
              <a:gd name="connsiteX10" fmla="*/ 310188 w 447953"/>
              <a:gd name="connsiteY10" fmla="*/ 391398 h 565545"/>
              <a:gd name="connsiteX11" fmla="*/ 295101 w 447953"/>
              <a:gd name="connsiteY11" fmla="*/ 376311 h 565545"/>
              <a:gd name="connsiteX12" fmla="*/ 157096 w 447953"/>
              <a:gd name="connsiteY12" fmla="*/ 376311 h 565545"/>
              <a:gd name="connsiteX13" fmla="*/ 142076 w 447953"/>
              <a:gd name="connsiteY13" fmla="*/ 391398 h 565545"/>
              <a:gd name="connsiteX14" fmla="*/ 157096 w 447953"/>
              <a:gd name="connsiteY14" fmla="*/ 406485 h 565545"/>
              <a:gd name="connsiteX15" fmla="*/ 172116 w 447953"/>
              <a:gd name="connsiteY15" fmla="*/ 391398 h 565545"/>
              <a:gd name="connsiteX16" fmla="*/ 157096 w 447953"/>
              <a:gd name="connsiteY16" fmla="*/ 376311 h 565545"/>
              <a:gd name="connsiteX17" fmla="*/ 301567 w 447953"/>
              <a:gd name="connsiteY17" fmla="*/ 356914 h 565545"/>
              <a:gd name="connsiteX18" fmla="*/ 331741 w 447953"/>
              <a:gd name="connsiteY18" fmla="*/ 387088 h 565545"/>
              <a:gd name="connsiteX19" fmla="*/ 301567 w 447953"/>
              <a:gd name="connsiteY19" fmla="*/ 417262 h 565545"/>
              <a:gd name="connsiteX20" fmla="*/ 271393 w 447953"/>
              <a:gd name="connsiteY20" fmla="*/ 387088 h 565545"/>
              <a:gd name="connsiteX21" fmla="*/ 301567 w 447953"/>
              <a:gd name="connsiteY21" fmla="*/ 356914 h 565545"/>
              <a:gd name="connsiteX22" fmla="*/ 150659 w 447953"/>
              <a:gd name="connsiteY22" fmla="*/ 356914 h 565545"/>
              <a:gd name="connsiteX23" fmla="*/ 180699 w 447953"/>
              <a:gd name="connsiteY23" fmla="*/ 387088 h 565545"/>
              <a:gd name="connsiteX24" fmla="*/ 150659 w 447953"/>
              <a:gd name="connsiteY24" fmla="*/ 417262 h 565545"/>
              <a:gd name="connsiteX25" fmla="*/ 122765 w 447953"/>
              <a:gd name="connsiteY25" fmla="*/ 387088 h 565545"/>
              <a:gd name="connsiteX26" fmla="*/ 150659 w 447953"/>
              <a:gd name="connsiteY26" fmla="*/ 356914 h 565545"/>
              <a:gd name="connsiteX27" fmla="*/ 185212 w 447953"/>
              <a:gd name="connsiteY27" fmla="*/ 245164 h 565545"/>
              <a:gd name="connsiteX28" fmla="*/ 96913 w 447953"/>
              <a:gd name="connsiteY28" fmla="*/ 309670 h 565545"/>
              <a:gd name="connsiteX29" fmla="*/ 30150 w 447953"/>
              <a:gd name="connsiteY29" fmla="*/ 309670 h 565545"/>
              <a:gd name="connsiteX30" fmla="*/ 223977 w 447953"/>
              <a:gd name="connsiteY30" fmla="*/ 531142 h 565545"/>
              <a:gd name="connsiteX31" fmla="*/ 417803 w 447953"/>
              <a:gd name="connsiteY31" fmla="*/ 309670 h 565545"/>
              <a:gd name="connsiteX32" fmla="*/ 150753 w 447953"/>
              <a:gd name="connsiteY32" fmla="*/ 311820 h 565545"/>
              <a:gd name="connsiteX33" fmla="*/ 353195 w 447953"/>
              <a:gd name="connsiteY33" fmla="*/ 178629 h 565545"/>
              <a:gd name="connsiteX34" fmla="*/ 381053 w 447953"/>
              <a:gd name="connsiteY34" fmla="*/ 208761 h 565545"/>
              <a:gd name="connsiteX35" fmla="*/ 346766 w 447953"/>
              <a:gd name="connsiteY35" fmla="*/ 241046 h 565545"/>
              <a:gd name="connsiteX36" fmla="*/ 321050 w 447953"/>
              <a:gd name="connsiteY36" fmla="*/ 213066 h 565545"/>
              <a:gd name="connsiteX37" fmla="*/ 353195 w 447953"/>
              <a:gd name="connsiteY37" fmla="*/ 178629 h 565545"/>
              <a:gd name="connsiteX38" fmla="*/ 223977 w 447953"/>
              <a:gd name="connsiteY38" fmla="*/ 90349 h 565545"/>
              <a:gd name="connsiteX39" fmla="*/ 329504 w 447953"/>
              <a:gd name="connsiteY39" fmla="*/ 111851 h 565545"/>
              <a:gd name="connsiteX40" fmla="*/ 316582 w 447953"/>
              <a:gd name="connsiteY40" fmla="*/ 150555 h 565545"/>
              <a:gd name="connsiteX41" fmla="*/ 314429 w 447953"/>
              <a:gd name="connsiteY41" fmla="*/ 159155 h 565545"/>
              <a:gd name="connsiteX42" fmla="*/ 312275 w 447953"/>
              <a:gd name="connsiteY42" fmla="*/ 176357 h 565545"/>
              <a:gd name="connsiteX43" fmla="*/ 299353 w 447953"/>
              <a:gd name="connsiteY43" fmla="*/ 212911 h 565545"/>
              <a:gd name="connsiteX44" fmla="*/ 346733 w 447953"/>
              <a:gd name="connsiteY44" fmla="*/ 262365 h 565545"/>
              <a:gd name="connsiteX45" fmla="*/ 402727 w 447953"/>
              <a:gd name="connsiteY45" fmla="*/ 208610 h 565545"/>
              <a:gd name="connsiteX46" fmla="*/ 394113 w 447953"/>
              <a:gd name="connsiteY46" fmla="*/ 180657 h 565545"/>
              <a:gd name="connsiteX47" fmla="*/ 400574 w 447953"/>
              <a:gd name="connsiteY47" fmla="*/ 180657 h 565545"/>
              <a:gd name="connsiteX48" fmla="*/ 402727 w 447953"/>
              <a:gd name="connsiteY48" fmla="*/ 169906 h 565545"/>
              <a:gd name="connsiteX49" fmla="*/ 447953 w 447953"/>
              <a:gd name="connsiteY49" fmla="*/ 309670 h 565545"/>
              <a:gd name="connsiteX50" fmla="*/ 223977 w 447953"/>
              <a:gd name="connsiteY50" fmla="*/ 565545 h 565545"/>
              <a:gd name="connsiteX51" fmla="*/ 0 w 447953"/>
              <a:gd name="connsiteY51" fmla="*/ 309670 h 565545"/>
              <a:gd name="connsiteX52" fmla="*/ 223977 w 447953"/>
              <a:gd name="connsiteY52" fmla="*/ 90349 h 565545"/>
              <a:gd name="connsiteX53" fmla="*/ 389847 w 447953"/>
              <a:gd name="connsiteY53" fmla="*/ 0 h 565545"/>
              <a:gd name="connsiteX54" fmla="*/ 447953 w 447953"/>
              <a:gd name="connsiteY54" fmla="*/ 47340 h 565545"/>
              <a:gd name="connsiteX55" fmla="*/ 409216 w 447953"/>
              <a:gd name="connsiteY55" fmla="*/ 111895 h 565545"/>
              <a:gd name="connsiteX56" fmla="*/ 385543 w 447953"/>
              <a:gd name="connsiteY56" fmla="*/ 152779 h 565545"/>
              <a:gd name="connsiteX57" fmla="*/ 383390 w 447953"/>
              <a:gd name="connsiteY57" fmla="*/ 161387 h 565545"/>
              <a:gd name="connsiteX58" fmla="*/ 336044 w 447953"/>
              <a:gd name="connsiteY58" fmla="*/ 161387 h 565545"/>
              <a:gd name="connsiteX59" fmla="*/ 336044 w 447953"/>
              <a:gd name="connsiteY59" fmla="*/ 152779 h 565545"/>
              <a:gd name="connsiteX60" fmla="*/ 368326 w 447953"/>
              <a:gd name="connsiteY60" fmla="*/ 94680 h 565545"/>
              <a:gd name="connsiteX61" fmla="*/ 396303 w 447953"/>
              <a:gd name="connsiteY61" fmla="*/ 58099 h 565545"/>
              <a:gd name="connsiteX62" fmla="*/ 374782 w 447953"/>
              <a:gd name="connsiteY62" fmla="*/ 40884 h 565545"/>
              <a:gd name="connsiteX63" fmla="*/ 338197 w 447953"/>
              <a:gd name="connsiteY63" fmla="*/ 49492 h 565545"/>
              <a:gd name="connsiteX64" fmla="*/ 331740 w 447953"/>
              <a:gd name="connsiteY64" fmla="*/ 15063 h 565545"/>
              <a:gd name="connsiteX65" fmla="*/ 389847 w 447953"/>
              <a:gd name="connsiteY65" fmla="*/ 0 h 56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47953" h="565545">
                <a:moveTo>
                  <a:pt x="249818" y="447276"/>
                </a:moveTo>
                <a:cubicBezTo>
                  <a:pt x="264916" y="451593"/>
                  <a:pt x="273544" y="462386"/>
                  <a:pt x="280014" y="479653"/>
                </a:cubicBezTo>
                <a:lnTo>
                  <a:pt x="264916" y="483970"/>
                </a:lnTo>
                <a:cubicBezTo>
                  <a:pt x="260603" y="471019"/>
                  <a:pt x="254132" y="464544"/>
                  <a:pt x="245505" y="462386"/>
                </a:cubicBezTo>
                <a:cubicBezTo>
                  <a:pt x="223936" y="455910"/>
                  <a:pt x="185113" y="483970"/>
                  <a:pt x="172172" y="496921"/>
                </a:cubicBezTo>
                <a:lnTo>
                  <a:pt x="161387" y="483970"/>
                </a:lnTo>
                <a:cubicBezTo>
                  <a:pt x="163544" y="483970"/>
                  <a:pt x="213152" y="438642"/>
                  <a:pt x="249818" y="447276"/>
                </a:cubicBezTo>
                <a:close/>
                <a:moveTo>
                  <a:pt x="295101" y="376311"/>
                </a:moveTo>
                <a:cubicBezTo>
                  <a:pt x="286480" y="376311"/>
                  <a:pt x="280014" y="382777"/>
                  <a:pt x="280014" y="391398"/>
                </a:cubicBezTo>
                <a:cubicBezTo>
                  <a:pt x="280014" y="400019"/>
                  <a:pt x="286480" y="406485"/>
                  <a:pt x="295101" y="406485"/>
                </a:cubicBezTo>
                <a:cubicBezTo>
                  <a:pt x="303723" y="406485"/>
                  <a:pt x="310188" y="400019"/>
                  <a:pt x="310188" y="391398"/>
                </a:cubicBezTo>
                <a:cubicBezTo>
                  <a:pt x="310188" y="382777"/>
                  <a:pt x="303723" y="376311"/>
                  <a:pt x="295101" y="376311"/>
                </a:cubicBezTo>
                <a:close/>
                <a:moveTo>
                  <a:pt x="157096" y="376311"/>
                </a:moveTo>
                <a:cubicBezTo>
                  <a:pt x="148513" y="376311"/>
                  <a:pt x="142076" y="382777"/>
                  <a:pt x="142076" y="391398"/>
                </a:cubicBezTo>
                <a:cubicBezTo>
                  <a:pt x="142076" y="400019"/>
                  <a:pt x="148513" y="406485"/>
                  <a:pt x="157096" y="406485"/>
                </a:cubicBezTo>
                <a:cubicBezTo>
                  <a:pt x="165679" y="406485"/>
                  <a:pt x="172116" y="400019"/>
                  <a:pt x="172116" y="391398"/>
                </a:cubicBezTo>
                <a:cubicBezTo>
                  <a:pt x="172116" y="382777"/>
                  <a:pt x="165679" y="376311"/>
                  <a:pt x="157096" y="376311"/>
                </a:cubicBezTo>
                <a:close/>
                <a:moveTo>
                  <a:pt x="301567" y="356914"/>
                </a:moveTo>
                <a:cubicBezTo>
                  <a:pt x="316654" y="356914"/>
                  <a:pt x="331741" y="372001"/>
                  <a:pt x="331741" y="387088"/>
                </a:cubicBezTo>
                <a:cubicBezTo>
                  <a:pt x="331741" y="404330"/>
                  <a:pt x="316654" y="417262"/>
                  <a:pt x="301567" y="417262"/>
                </a:cubicBezTo>
                <a:cubicBezTo>
                  <a:pt x="284325" y="417262"/>
                  <a:pt x="271393" y="404330"/>
                  <a:pt x="271393" y="387088"/>
                </a:cubicBezTo>
                <a:cubicBezTo>
                  <a:pt x="271393" y="372001"/>
                  <a:pt x="284325" y="356914"/>
                  <a:pt x="301567" y="356914"/>
                </a:cubicBezTo>
                <a:close/>
                <a:moveTo>
                  <a:pt x="150659" y="356914"/>
                </a:moveTo>
                <a:cubicBezTo>
                  <a:pt x="167825" y="356914"/>
                  <a:pt x="180699" y="372001"/>
                  <a:pt x="180699" y="387088"/>
                </a:cubicBezTo>
                <a:cubicBezTo>
                  <a:pt x="180699" y="404330"/>
                  <a:pt x="167825" y="417262"/>
                  <a:pt x="150659" y="417262"/>
                </a:cubicBezTo>
                <a:cubicBezTo>
                  <a:pt x="135639" y="417262"/>
                  <a:pt x="122765" y="404330"/>
                  <a:pt x="122765" y="387088"/>
                </a:cubicBezTo>
                <a:cubicBezTo>
                  <a:pt x="122765" y="372001"/>
                  <a:pt x="135639" y="356914"/>
                  <a:pt x="150659" y="356914"/>
                </a:cubicBezTo>
                <a:close/>
                <a:moveTo>
                  <a:pt x="185212" y="245164"/>
                </a:moveTo>
                <a:lnTo>
                  <a:pt x="96913" y="309670"/>
                </a:lnTo>
                <a:lnTo>
                  <a:pt x="30150" y="309670"/>
                </a:lnTo>
                <a:cubicBezTo>
                  <a:pt x="30150" y="432232"/>
                  <a:pt x="118449" y="531142"/>
                  <a:pt x="223977" y="531142"/>
                </a:cubicBezTo>
                <a:cubicBezTo>
                  <a:pt x="331658" y="531142"/>
                  <a:pt x="417803" y="432232"/>
                  <a:pt x="417803" y="309670"/>
                </a:cubicBezTo>
                <a:cubicBezTo>
                  <a:pt x="325197" y="346224"/>
                  <a:pt x="150753" y="311820"/>
                  <a:pt x="150753" y="311820"/>
                </a:cubicBezTo>
                <a:close/>
                <a:moveTo>
                  <a:pt x="353195" y="178629"/>
                </a:moveTo>
                <a:cubicBezTo>
                  <a:pt x="370338" y="178629"/>
                  <a:pt x="381053" y="191543"/>
                  <a:pt x="381053" y="208761"/>
                </a:cubicBezTo>
                <a:cubicBezTo>
                  <a:pt x="381053" y="228132"/>
                  <a:pt x="368195" y="241046"/>
                  <a:pt x="346766" y="241046"/>
                </a:cubicBezTo>
                <a:cubicBezTo>
                  <a:pt x="331765" y="241046"/>
                  <a:pt x="321050" y="230284"/>
                  <a:pt x="321050" y="213066"/>
                </a:cubicBezTo>
                <a:cubicBezTo>
                  <a:pt x="321050" y="195847"/>
                  <a:pt x="333908" y="178629"/>
                  <a:pt x="353195" y="178629"/>
                </a:cubicBezTo>
                <a:close/>
                <a:moveTo>
                  <a:pt x="223977" y="90349"/>
                </a:moveTo>
                <a:cubicBezTo>
                  <a:pt x="262742" y="90349"/>
                  <a:pt x="297200" y="98950"/>
                  <a:pt x="329504" y="111851"/>
                </a:cubicBezTo>
                <a:cubicBezTo>
                  <a:pt x="323043" y="124752"/>
                  <a:pt x="318736" y="137653"/>
                  <a:pt x="316582" y="150555"/>
                </a:cubicBezTo>
                <a:cubicBezTo>
                  <a:pt x="316582" y="152705"/>
                  <a:pt x="314429" y="154855"/>
                  <a:pt x="314429" y="159155"/>
                </a:cubicBezTo>
                <a:lnTo>
                  <a:pt x="312275" y="176357"/>
                </a:lnTo>
                <a:cubicBezTo>
                  <a:pt x="303661" y="187108"/>
                  <a:pt x="299353" y="200009"/>
                  <a:pt x="299353" y="212911"/>
                </a:cubicBezTo>
                <a:cubicBezTo>
                  <a:pt x="299353" y="240863"/>
                  <a:pt x="320890" y="262365"/>
                  <a:pt x="346733" y="262365"/>
                </a:cubicBezTo>
                <a:cubicBezTo>
                  <a:pt x="379037" y="262365"/>
                  <a:pt x="402727" y="238713"/>
                  <a:pt x="402727" y="208610"/>
                </a:cubicBezTo>
                <a:cubicBezTo>
                  <a:pt x="402727" y="197859"/>
                  <a:pt x="400574" y="189258"/>
                  <a:pt x="394113" y="180657"/>
                </a:cubicBezTo>
                <a:lnTo>
                  <a:pt x="400574" y="180657"/>
                </a:lnTo>
                <a:lnTo>
                  <a:pt x="402727" y="169906"/>
                </a:lnTo>
                <a:cubicBezTo>
                  <a:pt x="430724" y="204310"/>
                  <a:pt x="447953" y="251614"/>
                  <a:pt x="447953" y="309670"/>
                </a:cubicBezTo>
                <a:cubicBezTo>
                  <a:pt x="447953" y="451584"/>
                  <a:pt x="348887" y="565545"/>
                  <a:pt x="223977" y="565545"/>
                </a:cubicBezTo>
                <a:cubicBezTo>
                  <a:pt x="101220" y="565545"/>
                  <a:pt x="0" y="451584"/>
                  <a:pt x="0" y="309670"/>
                </a:cubicBezTo>
                <a:cubicBezTo>
                  <a:pt x="0" y="169906"/>
                  <a:pt x="101220" y="90349"/>
                  <a:pt x="223977" y="90349"/>
                </a:cubicBezTo>
                <a:close/>
                <a:moveTo>
                  <a:pt x="389847" y="0"/>
                </a:moveTo>
                <a:cubicBezTo>
                  <a:pt x="422128" y="0"/>
                  <a:pt x="447953" y="19366"/>
                  <a:pt x="447953" y="47340"/>
                </a:cubicBezTo>
                <a:cubicBezTo>
                  <a:pt x="447953" y="75314"/>
                  <a:pt x="428584" y="92528"/>
                  <a:pt x="409216" y="111895"/>
                </a:cubicBezTo>
                <a:cubicBezTo>
                  <a:pt x="396303" y="126958"/>
                  <a:pt x="389847" y="137717"/>
                  <a:pt x="385543" y="152779"/>
                </a:cubicBezTo>
                <a:cubicBezTo>
                  <a:pt x="385543" y="154931"/>
                  <a:pt x="385543" y="157083"/>
                  <a:pt x="383390" y="161387"/>
                </a:cubicBezTo>
                <a:lnTo>
                  <a:pt x="336044" y="161387"/>
                </a:lnTo>
                <a:cubicBezTo>
                  <a:pt x="336044" y="157083"/>
                  <a:pt x="336044" y="154931"/>
                  <a:pt x="336044" y="152779"/>
                </a:cubicBezTo>
                <a:cubicBezTo>
                  <a:pt x="338197" y="133413"/>
                  <a:pt x="348957" y="116198"/>
                  <a:pt x="368326" y="94680"/>
                </a:cubicBezTo>
                <a:cubicBezTo>
                  <a:pt x="381238" y="81769"/>
                  <a:pt x="396303" y="68858"/>
                  <a:pt x="396303" y="58099"/>
                </a:cubicBezTo>
                <a:cubicBezTo>
                  <a:pt x="396303" y="47340"/>
                  <a:pt x="391999" y="40884"/>
                  <a:pt x="374782" y="40884"/>
                </a:cubicBezTo>
                <a:cubicBezTo>
                  <a:pt x="359717" y="40884"/>
                  <a:pt x="346805" y="45188"/>
                  <a:pt x="338197" y="49492"/>
                </a:cubicBezTo>
                <a:lnTo>
                  <a:pt x="331740" y="15063"/>
                </a:lnTo>
                <a:cubicBezTo>
                  <a:pt x="344653" y="6455"/>
                  <a:pt x="364022" y="0"/>
                  <a:pt x="38984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871825-602A-3646-BCE0-719303CF1874}"/>
              </a:ext>
            </a:extLst>
          </p:cNvPr>
          <p:cNvSpPr txBox="1"/>
          <p:nvPr/>
        </p:nvSpPr>
        <p:spPr>
          <a:xfrm>
            <a:off x="9283486" y="633955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从入门到放弃？？？</a:t>
            </a:r>
          </a:p>
        </p:txBody>
      </p:sp>
    </p:spTree>
    <p:extLst>
      <p:ext uri="{BB962C8B-B14F-4D97-AF65-F5344CB8AC3E}">
        <p14:creationId xmlns:p14="http://schemas.microsoft.com/office/powerpoint/2010/main" val="269871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śļï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ṡ1íďè">
            <a:extLst>
              <a:ext uri="{FF2B5EF4-FFF2-40B4-BE49-F238E27FC236}">
                <a16:creationId xmlns:a16="http://schemas.microsoft.com/office/drawing/2014/main" id="{206A4280-2CE3-4AD0-9F9A-B0A3DB2A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颜色是一切的开始</a:t>
            </a:r>
          </a:p>
        </p:txBody>
      </p:sp>
      <p:sp>
        <p:nvSpPr>
          <p:cNvPr id="9" name="íśḷîḓé">
            <a:extLst>
              <a:ext uri="{FF2B5EF4-FFF2-40B4-BE49-F238E27FC236}">
                <a16:creationId xmlns:a16="http://schemas.microsoft.com/office/drawing/2014/main" id="{8ACED11A-B5BD-4079-A4EB-BCF25D6F4975}"/>
              </a:ext>
            </a:extLst>
          </p:cNvPr>
          <p:cNvSpPr txBox="1"/>
          <p:nvPr/>
        </p:nvSpPr>
        <p:spPr>
          <a:xfrm>
            <a:off x="5584242" y="240302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AEE307A-2A66-E94A-BDA2-51C2316EE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1" y="308187"/>
            <a:ext cx="2087136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颜色原理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基础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F21604-C29F-664F-9C38-D622EED08E82}"/>
              </a:ext>
            </a:extLst>
          </p:cNvPr>
          <p:cNvGrpSpPr/>
          <p:nvPr/>
        </p:nvGrpSpPr>
        <p:grpSpPr>
          <a:xfrm>
            <a:off x="3909130" y="2646269"/>
            <a:ext cx="4373740" cy="2435545"/>
            <a:chOff x="792746" y="1064559"/>
            <a:chExt cx="4373740" cy="243554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FCFE354-B11A-3C45-BAD3-6531CCDBCCA7}"/>
                </a:ext>
              </a:extLst>
            </p:cNvPr>
            <p:cNvGrpSpPr/>
            <p:nvPr/>
          </p:nvGrpSpPr>
          <p:grpSpPr>
            <a:xfrm>
              <a:off x="792746" y="1064559"/>
              <a:ext cx="4373740" cy="2435545"/>
              <a:chOff x="792746" y="1064559"/>
              <a:chExt cx="4373740" cy="2435545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A8403C0-8BAD-9D4B-B463-124ED2A9FB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746" y="1446145"/>
                <a:ext cx="2156656" cy="2053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984ECB2-2A5D-8945-B678-94B84798D949}"/>
                  </a:ext>
                </a:extLst>
              </p:cNvPr>
              <p:cNvSpPr/>
              <p:nvPr/>
            </p:nvSpPr>
            <p:spPr>
              <a:xfrm>
                <a:off x="1241242" y="1064559"/>
                <a:ext cx="34163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dirty="0">
                    <a:solidFill>
                      <a:srgbClr val="172B4D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颜色是一种能量波，它是这样的</a:t>
                </a:r>
                <a:endParaRPr lang="zh-CN" altLang="zh-CN" sz="4000" dirty="0">
                  <a:latin typeface="Source Han Sans CN" panose="020B0500000000000000" pitchFamily="34" charset="-128"/>
                  <a:ea typeface="Source Han Sans CN" panose="020B0500000000000000" pitchFamily="34" charset="-128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E8B5945-2F94-434F-A4C6-C255F01D5A85}"/>
                  </a:ext>
                </a:extLst>
              </p:cNvPr>
              <p:cNvSpPr/>
              <p:nvPr/>
            </p:nvSpPr>
            <p:spPr>
              <a:xfrm>
                <a:off x="3146381" y="1766649"/>
                <a:ext cx="20201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光子携带的能量：E=hf</a:t>
                </a: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030BD5A-613A-F848-8D36-F0165FEEE402}"/>
                </a:ext>
              </a:extLst>
            </p:cNvPr>
            <p:cNvSpPr/>
            <p:nvPr/>
          </p:nvSpPr>
          <p:spPr>
            <a:xfrm>
              <a:off x="3208373" y="2181703"/>
              <a:ext cx="14491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h 是普朗克常数</a:t>
              </a:r>
            </a:p>
            <a:p>
              <a:r>
                <a:rPr lang="zh-CN" altLang="en-US" sz="12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f 是频率 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C17987-070F-C94F-9039-C430D011F85F}"/>
              </a:ext>
            </a:extLst>
          </p:cNvPr>
          <p:cNvGrpSpPr/>
          <p:nvPr/>
        </p:nvGrpSpPr>
        <p:grpSpPr>
          <a:xfrm>
            <a:off x="6096000" y="882662"/>
            <a:ext cx="5600700" cy="1635978"/>
            <a:chOff x="6096000" y="882662"/>
            <a:chExt cx="5600700" cy="163597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E193A2A-64EB-2744-AE3D-1219D149E846}"/>
                </a:ext>
              </a:extLst>
            </p:cNvPr>
            <p:cNvSpPr/>
            <p:nvPr/>
          </p:nvSpPr>
          <p:spPr>
            <a:xfrm>
              <a:off x="6841942" y="882662"/>
              <a:ext cx="41088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172B4D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波与波叠加在一起，可以被人眼感知到</a:t>
              </a:r>
              <a:endParaRPr lang="zh-CN" altLang="en-US" dirty="0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88BE4A3-0EB6-B94B-9286-CC16FC923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02640"/>
              <a:ext cx="5600700" cy="1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1EF05A7-4F32-0042-96CE-F24B38F118BF}"/>
              </a:ext>
            </a:extLst>
          </p:cNvPr>
          <p:cNvGrpSpPr/>
          <p:nvPr/>
        </p:nvGrpSpPr>
        <p:grpSpPr>
          <a:xfrm>
            <a:off x="6808935" y="2912663"/>
            <a:ext cx="3733800" cy="3257323"/>
            <a:chOff x="6808935" y="2912663"/>
            <a:chExt cx="3733800" cy="325732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BFDE916-7268-FB43-B6D8-927D6B430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935" y="3363286"/>
              <a:ext cx="3733800" cy="280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D0A6FCA-30FE-964A-B352-42E1C7DE8D6E}"/>
                </a:ext>
              </a:extLst>
            </p:cNvPr>
            <p:cNvSpPr/>
            <p:nvPr/>
          </p:nvSpPr>
          <p:spPr>
            <a:xfrm>
              <a:off x="7452538" y="2912663"/>
              <a:ext cx="2714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真实世界中的光的波段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5627393-8B62-904D-9E06-7C18E8D50571}"/>
              </a:ext>
            </a:extLst>
          </p:cNvPr>
          <p:cNvGrpSpPr/>
          <p:nvPr/>
        </p:nvGrpSpPr>
        <p:grpSpPr>
          <a:xfrm>
            <a:off x="6624785" y="2912663"/>
            <a:ext cx="4102100" cy="3047012"/>
            <a:chOff x="6735001" y="3002859"/>
            <a:chExt cx="4102100" cy="3047012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F638D32-F95A-F540-9D76-7956F3A5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001" y="3459071"/>
              <a:ext cx="4102100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1609B79-7706-2842-9171-06AF8FD1C343}"/>
                </a:ext>
              </a:extLst>
            </p:cNvPr>
            <p:cNvSpPr/>
            <p:nvPr/>
          </p:nvSpPr>
          <p:spPr>
            <a:xfrm>
              <a:off x="7042380" y="3002859"/>
              <a:ext cx="34873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人眼实际能感受到的光的波段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94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64 -0.01459 L -0.26107 -0.014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0F696B91-3357-D641-9EF6-87A6B897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" y="1605421"/>
            <a:ext cx="41021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EACDAF4-6C76-034D-88F5-9138D104E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1" y="308187"/>
            <a:ext cx="2087136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颜色原理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基础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8586B3-9DA3-834F-88F6-FFA875EE2A39}"/>
              </a:ext>
            </a:extLst>
          </p:cNvPr>
          <p:cNvSpPr txBox="1"/>
          <p:nvPr/>
        </p:nvSpPr>
        <p:spPr>
          <a:xfrm>
            <a:off x="1014566" y="46995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根据肉眼可见的波长对应关系</a:t>
            </a:r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F2AA3D-C314-D745-B29F-5DCDB0ED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53" y="1395185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82BF243-FC24-1148-AB61-2ECE864D4ED6}"/>
              </a:ext>
            </a:extLst>
          </p:cNvPr>
          <p:cNvSpPr txBox="1"/>
          <p:nvPr/>
        </p:nvSpPr>
        <p:spPr>
          <a:xfrm>
            <a:off x="5127153" y="1025853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但是我们会发现在</a:t>
            </a:r>
            <a:r>
              <a:rPr kumimoji="1" lang="en-US" altLang="zh-CN" dirty="0"/>
              <a:t>R</a:t>
            </a:r>
            <a:r>
              <a:rPr kumimoji="1" lang="zh-CN" altLang="en-US" dirty="0"/>
              <a:t>轴的方向上有部分值是在</a:t>
            </a:r>
            <a:r>
              <a:rPr kumimoji="1" lang="en-US" altLang="zh-CN" dirty="0"/>
              <a:t>G</a:t>
            </a:r>
            <a:r>
              <a:rPr kumimoji="1" lang="zh-CN" altLang="en-US" dirty="0"/>
              <a:t>轴的负区间上的。</a:t>
            </a:r>
            <a:endParaRPr kumimoji="1"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3B1DA3-66AC-EF41-8210-A0833CCC8403}"/>
              </a:ext>
            </a:extLst>
          </p:cNvPr>
          <p:cNvSpPr txBox="1"/>
          <p:nvPr/>
        </p:nvSpPr>
        <p:spPr>
          <a:xfrm>
            <a:off x="5127153" y="1527168"/>
            <a:ext cx="484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所以为了方便计算就需要对</a:t>
            </a:r>
            <a:r>
              <a:rPr kumimoji="1" lang="en-US" altLang="zh-CN" dirty="0"/>
              <a:t>△</a:t>
            </a:r>
            <a:r>
              <a:rPr kumimoji="1" lang="en-US" altLang="zh-CN" dirty="0" err="1"/>
              <a:t>CgCbCr</a:t>
            </a:r>
            <a:r>
              <a:rPr kumimoji="1" lang="zh-CN" altLang="en-US" dirty="0"/>
              <a:t>进行变换</a:t>
            </a:r>
            <a:endParaRPr kumimoji="1" lang="en-US" altLang="zh-CN" dirty="0"/>
          </a:p>
          <a:p>
            <a:r>
              <a:rPr kumimoji="1" lang="zh-CN" altLang="en-US" dirty="0"/>
              <a:t>把所有的值都转换到</a:t>
            </a:r>
            <a:r>
              <a:rPr kumimoji="1" lang="en-US" altLang="zh-CN" dirty="0"/>
              <a:t>(0~1</a:t>
            </a:r>
            <a:r>
              <a:rPr kumimoji="1" lang="zh-CN" altLang="en-US" dirty="0"/>
              <a:t>）的空间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DFE039D-EFB2-9D42-A5FE-28BF0C5F6A05}"/>
              </a:ext>
            </a:extLst>
          </p:cNvPr>
          <p:cNvGrpSpPr/>
          <p:nvPr/>
        </p:nvGrpSpPr>
        <p:grpSpPr>
          <a:xfrm>
            <a:off x="8377401" y="3098201"/>
            <a:ext cx="3198311" cy="2193802"/>
            <a:chOff x="8492560" y="3055119"/>
            <a:chExt cx="3198311" cy="219380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4273C9A-8158-1E42-9409-A6FAA2714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9065" y="3674121"/>
              <a:ext cx="2705100" cy="15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C0EE867-22BE-1147-9EED-07A9C3932C12}"/>
                </a:ext>
              </a:extLst>
            </p:cNvPr>
            <p:cNvSpPr txBox="1"/>
            <p:nvPr/>
          </p:nvSpPr>
          <p:spPr>
            <a:xfrm>
              <a:off x="8492560" y="3055119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三维色彩</a:t>
              </a:r>
              <a:r>
                <a:rPr kumimoji="1" lang="en-US" altLang="zh-CN" dirty="0"/>
                <a:t>LMS</a:t>
              </a:r>
              <a:r>
                <a:rPr kumimoji="1" lang="zh-CN" altLang="en-US" dirty="0"/>
                <a:t>空间的真实样子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9119108-8817-8248-8F3C-EF43BB64AFDF}"/>
              </a:ext>
            </a:extLst>
          </p:cNvPr>
          <p:cNvSpPr txBox="1"/>
          <p:nvPr/>
        </p:nvSpPr>
        <p:spPr>
          <a:xfrm>
            <a:off x="9086209" y="419622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Z</a:t>
            </a:r>
            <a:r>
              <a:rPr kumimoji="1" lang="zh-CN" altLang="en-US" dirty="0"/>
              <a:t>轴和黑色哪里去了？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0E6B1BB-963D-CA4E-A0E6-218AA8FF8A45}"/>
              </a:ext>
            </a:extLst>
          </p:cNvPr>
          <p:cNvGrpSpPr/>
          <p:nvPr/>
        </p:nvGrpSpPr>
        <p:grpSpPr>
          <a:xfrm>
            <a:off x="5201523" y="2678918"/>
            <a:ext cx="2870200" cy="3544332"/>
            <a:chOff x="5127153" y="2657147"/>
            <a:chExt cx="2870200" cy="354433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947166C-D18E-C24A-898C-8A488FAB7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153" y="2657147"/>
              <a:ext cx="2870200" cy="317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46CFB54-B46C-A447-999C-066EACB96423}"/>
                </a:ext>
              </a:extLst>
            </p:cNvPr>
            <p:cNvSpPr txBox="1"/>
            <p:nvPr/>
          </p:nvSpPr>
          <p:spPr>
            <a:xfrm>
              <a:off x="5725886" y="5832147"/>
              <a:ext cx="15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CIEXYZ</a:t>
              </a:r>
              <a:r>
                <a:rPr kumimoji="1" lang="zh-CN" altLang="en-US" b="1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空间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C1D27DD-2B9D-8842-AB43-9EB6E6645119}"/>
              </a:ext>
            </a:extLst>
          </p:cNvPr>
          <p:cNvSpPr txBox="1"/>
          <p:nvPr/>
        </p:nvSpPr>
        <p:spPr>
          <a:xfrm>
            <a:off x="8466146" y="4641905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</a:rPr>
              <a:t>因为这是将三维的空间塌陷到二维的结果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2F3824D-8304-3C4D-8E72-65EEAC4C9452}"/>
              </a:ext>
            </a:extLst>
          </p:cNvPr>
          <p:cNvSpPr txBox="1"/>
          <p:nvPr/>
        </p:nvSpPr>
        <p:spPr>
          <a:xfrm>
            <a:off x="787394" y="5433987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总结出了</a:t>
            </a:r>
            <a:r>
              <a:rPr kumimoji="1" lang="en-US" altLang="zh-CN" b="1" dirty="0"/>
              <a:t>CIERGB</a:t>
            </a:r>
            <a:r>
              <a:rPr kumimoji="1" lang="zh-CN" altLang="en-US" b="1" dirty="0"/>
              <a:t>空间</a:t>
            </a:r>
          </a:p>
          <a:p>
            <a:r>
              <a:rPr lang="zh-CN" altLang="en-US" dirty="0"/>
              <a:t>或称作</a:t>
            </a:r>
            <a:r>
              <a:rPr lang="en" altLang="zh-CN" b="1" dirty="0"/>
              <a:t>LMS</a:t>
            </a:r>
            <a:r>
              <a:rPr lang="zh-CN" altLang="en-US" b="1" dirty="0"/>
              <a:t>空间</a:t>
            </a:r>
            <a:r>
              <a:rPr lang="en-US" altLang="zh-CN" dirty="0"/>
              <a:t>(</a:t>
            </a:r>
            <a:r>
              <a:rPr lang="en" altLang="zh-CN" dirty="0"/>
              <a:t>Long/Middle/Short)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21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7" grpId="1"/>
      <p:bldP spid="20" grpId="0"/>
      <p:bldP spid="20" grpId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A0CA337-E880-AC4C-AE89-DF2792D03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1" y="308187"/>
            <a:ext cx="2087136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颜色原理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基础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FCC5290-A648-494F-AA3F-0305FA66B7A3}"/>
              </a:ext>
            </a:extLst>
          </p:cNvPr>
          <p:cNvGrpSpPr/>
          <p:nvPr/>
        </p:nvGrpSpPr>
        <p:grpSpPr>
          <a:xfrm>
            <a:off x="5715000" y="1103444"/>
            <a:ext cx="3185487" cy="3738885"/>
            <a:chOff x="5715000" y="1103444"/>
            <a:chExt cx="3185487" cy="373888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2463104-5576-5846-A04C-69161681E145}"/>
                </a:ext>
              </a:extLst>
            </p:cNvPr>
            <p:cNvSpPr txBox="1"/>
            <p:nvPr/>
          </p:nvSpPr>
          <p:spPr>
            <a:xfrm>
              <a:off x="5715000" y="1103444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艺术家更愿意使用的颜色模型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DDB2593-49BC-DC4E-8BDA-3BB22DB11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343" y="1667329"/>
              <a:ext cx="2844800" cy="317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7A87355-B37E-0A40-86AD-31E9AC146A8D}"/>
              </a:ext>
            </a:extLst>
          </p:cNvPr>
          <p:cNvSpPr txBox="1"/>
          <p:nvPr/>
        </p:nvSpPr>
        <p:spPr>
          <a:xfrm>
            <a:off x="9106023" y="232264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Hue</a:t>
            </a:r>
            <a:r>
              <a:rPr kumimoji="1" lang="zh-CN" altLang="en-US" dirty="0"/>
              <a:t> 色相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E4DCAF-34BE-AD4B-B127-BD9F7B4AD80D}"/>
              </a:ext>
            </a:extLst>
          </p:cNvPr>
          <p:cNvSpPr txBox="1"/>
          <p:nvPr/>
        </p:nvSpPr>
        <p:spPr>
          <a:xfrm>
            <a:off x="9106023" y="3096116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Saturation</a:t>
            </a:r>
            <a:r>
              <a:rPr kumimoji="1" lang="zh-CN" altLang="en-US" dirty="0"/>
              <a:t>饱和度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5802EE-43A2-4C46-9CBE-8E25CF5BF6A6}"/>
              </a:ext>
            </a:extLst>
          </p:cNvPr>
          <p:cNvSpPr txBox="1"/>
          <p:nvPr/>
        </p:nvSpPr>
        <p:spPr>
          <a:xfrm>
            <a:off x="9106023" y="3869589"/>
            <a:ext cx="21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Value/Light</a:t>
            </a:r>
            <a:r>
              <a:rPr kumimoji="1" lang="zh-CN" altLang="en-US" dirty="0"/>
              <a:t> 亮度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904582-AD71-BA47-85EA-BF4ECB871D05}"/>
              </a:ext>
            </a:extLst>
          </p:cNvPr>
          <p:cNvSpPr txBox="1"/>
          <p:nvPr/>
        </p:nvSpPr>
        <p:spPr>
          <a:xfrm>
            <a:off x="6177766" y="5344824"/>
            <a:ext cx="460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我们称之为</a:t>
            </a:r>
            <a:r>
              <a:rPr lang="en" altLang="zh-CN" dirty="0"/>
              <a:t>HSV</a:t>
            </a:r>
            <a:r>
              <a:rPr lang="zh-CN" altLang="en-US" dirty="0"/>
              <a:t>空间</a:t>
            </a:r>
            <a:r>
              <a:rPr lang="en-US" altLang="zh-CN" dirty="0"/>
              <a:t>(</a:t>
            </a:r>
            <a:r>
              <a:rPr lang="en" altLang="zh-CN" dirty="0"/>
              <a:t>Hue/Saturation/Value)</a:t>
            </a:r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607B9B-AC94-3B4F-8D0D-20E6663D4511}"/>
              </a:ext>
            </a:extLst>
          </p:cNvPr>
          <p:cNvGrpSpPr/>
          <p:nvPr/>
        </p:nvGrpSpPr>
        <p:grpSpPr>
          <a:xfrm>
            <a:off x="1282793" y="1386472"/>
            <a:ext cx="2870200" cy="3544332"/>
            <a:chOff x="5127153" y="2657147"/>
            <a:chExt cx="2870200" cy="3544332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5D9370C0-7C85-7F46-9C7B-36B6262F6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153" y="2657147"/>
              <a:ext cx="2870200" cy="317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7A9B8CD-DEA1-094E-A12A-658339B2CD5B}"/>
                </a:ext>
              </a:extLst>
            </p:cNvPr>
            <p:cNvSpPr txBox="1"/>
            <p:nvPr/>
          </p:nvSpPr>
          <p:spPr>
            <a:xfrm>
              <a:off x="5725886" y="5832147"/>
              <a:ext cx="15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CIEXYZ</a:t>
              </a:r>
              <a:r>
                <a:rPr kumimoji="1" lang="zh-CN" altLang="en-US" b="1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空间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1362B41-FE34-2943-BBA9-63014B02DAC6}"/>
              </a:ext>
            </a:extLst>
          </p:cNvPr>
          <p:cNvSpPr txBox="1"/>
          <p:nvPr/>
        </p:nvSpPr>
        <p:spPr>
          <a:xfrm>
            <a:off x="1282793" y="5206325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根据</a:t>
            </a:r>
            <a:r>
              <a:rPr kumimoji="1" lang="en-US" altLang="zh-CN" dirty="0"/>
              <a:t>CIEXYZ</a:t>
            </a:r>
            <a:r>
              <a:rPr kumimoji="1" lang="zh-CN" altLang="en-US" dirty="0"/>
              <a:t>空间我们知道了</a:t>
            </a:r>
            <a:endParaRPr kumimoji="1" lang="en-US" altLang="zh-CN" dirty="0"/>
          </a:p>
          <a:p>
            <a:r>
              <a:rPr kumimoji="1" lang="zh-CN" altLang="en-US" dirty="0"/>
              <a:t>平时使用的</a:t>
            </a:r>
            <a:r>
              <a:rPr kumimoji="1" lang="en-US" altLang="zh-CN" dirty="0"/>
              <a:t>RGB</a:t>
            </a:r>
            <a:r>
              <a:rPr kumimoji="1" lang="zh-CN" altLang="en-US" dirty="0"/>
              <a:t>的由来</a:t>
            </a:r>
          </a:p>
        </p:txBody>
      </p:sp>
    </p:spTree>
    <p:extLst>
      <p:ext uri="{BB962C8B-B14F-4D97-AF65-F5344CB8AC3E}">
        <p14:creationId xmlns:p14="http://schemas.microsoft.com/office/powerpoint/2010/main" val="194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44CE7C-A43D-1D4B-9498-B58F9DBA6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1" y="308187"/>
            <a:ext cx="2087136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颜色原理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基础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92AFFB-0097-8743-A1C6-49A2FC4BE739}"/>
              </a:ext>
            </a:extLst>
          </p:cNvPr>
          <p:cNvSpPr txBox="1"/>
          <p:nvPr/>
        </p:nvSpPr>
        <p:spPr>
          <a:xfrm>
            <a:off x="408091" y="931815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呢么有了对颜色空间的认知。 让我们把颜色显示出来吧</a:t>
            </a: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7CC6F507-59C5-C84F-A8FA-A6E79310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39" y="1491343"/>
            <a:ext cx="4119053" cy="412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78263D-4EDB-764E-B6BA-383EEFD3B599}"/>
              </a:ext>
            </a:extLst>
          </p:cNvPr>
          <p:cNvSpPr txBox="1"/>
          <p:nvPr/>
        </p:nvSpPr>
        <p:spPr>
          <a:xfrm>
            <a:off x="1765353" y="592618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为什么颜色爆掉了？？？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27240D9-43BB-5E40-8C48-7CB94120766B}"/>
              </a:ext>
            </a:extLst>
          </p:cNvPr>
          <p:cNvGrpSpPr/>
          <p:nvPr/>
        </p:nvGrpSpPr>
        <p:grpSpPr>
          <a:xfrm>
            <a:off x="5939601" y="1610276"/>
            <a:ext cx="5929828" cy="3415650"/>
            <a:chOff x="6096000" y="1349018"/>
            <a:chExt cx="5929828" cy="341565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EF8319C-5D03-0B4E-8C4B-7AB800B4AF71}"/>
                </a:ext>
              </a:extLst>
            </p:cNvPr>
            <p:cNvSpPr txBox="1"/>
            <p:nvPr/>
          </p:nvSpPr>
          <p:spPr>
            <a:xfrm>
              <a:off x="6096000" y="4241448"/>
              <a:ext cx="5929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/>
                <a:t>颜色显示不对。程序大佬快来快来！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BC8C62-6779-E346-B686-B78137064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9981" y="1349018"/>
              <a:ext cx="3048000" cy="275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4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2692559-0633-6E40-8842-D579B8D943AD}"/>
              </a:ext>
            </a:extLst>
          </p:cNvPr>
          <p:cNvGrpSpPr/>
          <p:nvPr/>
        </p:nvGrpSpPr>
        <p:grpSpPr>
          <a:xfrm>
            <a:off x="457200" y="1153886"/>
            <a:ext cx="5422900" cy="4804174"/>
            <a:chOff x="6096000" y="1491343"/>
            <a:chExt cx="5422900" cy="480417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C1B9F76-E473-F14C-A6D1-A5B15864C99C}"/>
                </a:ext>
              </a:extLst>
            </p:cNvPr>
            <p:cNvSpPr txBox="1"/>
            <p:nvPr/>
          </p:nvSpPr>
          <p:spPr>
            <a:xfrm>
              <a:off x="6477001" y="1491343"/>
              <a:ext cx="4855028" cy="1289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原来传统的</a:t>
              </a:r>
              <a:r>
                <a:rPr lang="en" altLang="zh-CN" dirty="0"/>
                <a:t>CRT</a:t>
              </a:r>
              <a:r>
                <a:rPr lang="zh-CN" altLang="en-US" dirty="0"/>
                <a:t>显示器是通过电压的强度来进行屏幕亮度的显示的，而</a:t>
              </a:r>
              <a:r>
                <a:rPr lang="en" altLang="zh-CN" dirty="0"/>
                <a:t>CRT</a:t>
              </a:r>
              <a:r>
                <a:rPr lang="zh-CN" altLang="en-US" dirty="0"/>
                <a:t>显示器显示的亮度跟施加的电压并不是呈线性的关系的</a:t>
              </a:r>
              <a:endParaRPr kumimoji="1" lang="zh-CN" altLang="en-US" dirty="0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69AC1FF-6C1F-3243-8CEB-60E702DEA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942717"/>
              <a:ext cx="5422900" cy="335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4F969FB0-EA95-2A48-95F0-614026EA0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91" y="308187"/>
            <a:ext cx="2087136" cy="43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颜色原理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172B4D"/>
                </a:solidFill>
                <a:effectLst/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基础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A60DB4-616E-D24D-94A4-8DBD83EE8C6E}"/>
              </a:ext>
            </a:extLst>
          </p:cNvPr>
          <p:cNvGrpSpPr/>
          <p:nvPr/>
        </p:nvGrpSpPr>
        <p:grpSpPr>
          <a:xfrm>
            <a:off x="7037755" y="1273629"/>
            <a:ext cx="4316044" cy="3711372"/>
            <a:chOff x="7037755" y="1273629"/>
            <a:chExt cx="4316044" cy="371137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EFAA58F-3624-B847-BC6A-78BC9792CC59}"/>
                </a:ext>
              </a:extLst>
            </p:cNvPr>
            <p:cNvSpPr txBox="1"/>
            <p:nvPr/>
          </p:nvSpPr>
          <p:spPr>
            <a:xfrm>
              <a:off x="7522028" y="1273629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程序一拍脑袋，搞个补偿值呗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532DA40-F159-CF43-94F6-C9E7F568B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755" y="1750130"/>
              <a:ext cx="4316044" cy="3234871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CD01B8C-D37F-4E4B-B082-26C98631DCF2}"/>
              </a:ext>
            </a:extLst>
          </p:cNvPr>
          <p:cNvSpPr txBox="1"/>
          <p:nvPr/>
        </p:nvSpPr>
        <p:spPr>
          <a:xfrm>
            <a:off x="7844285" y="5497285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Gamma</a:t>
            </a:r>
            <a:r>
              <a:rPr kumimoji="1" lang="zh-CN" altLang="en-US" dirty="0"/>
              <a:t>（伽马）值诞生</a:t>
            </a:r>
          </a:p>
        </p:txBody>
      </p:sp>
    </p:spTree>
    <p:extLst>
      <p:ext uri="{BB962C8B-B14F-4D97-AF65-F5344CB8AC3E}">
        <p14:creationId xmlns:p14="http://schemas.microsoft.com/office/powerpoint/2010/main" val="325846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e9f54961-3d58-4664-a51a-1f1f3575237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78931;67332;108091;78993;78562;35772;"/>
  <p:tag name="ISLIDE.VECTOR" val="262096;215568;215563;192414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1ECD5"/>
      </a:accent1>
      <a:accent2>
        <a:srgbClr val="343175"/>
      </a:accent2>
      <a:accent3>
        <a:srgbClr val="AC3EB8"/>
      </a:accent3>
      <a:accent4>
        <a:srgbClr val="5867CC"/>
      </a:accent4>
      <a:accent5>
        <a:srgbClr val="4B3890"/>
      </a:accent5>
      <a:accent6>
        <a:srgbClr val="727EB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9f54961-3d58-4664-a51a-1f1f35752377.source.16x9.zh-Hans" id="{D9C722AA-5EBC-3643-A64D-6C1ABF57C4AD}" vid="{380C4C72-0F05-3D4E-83EF-74DDDACF541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1ECD5"/>
    </a:accent1>
    <a:accent2>
      <a:srgbClr val="343175"/>
    </a:accent2>
    <a:accent3>
      <a:srgbClr val="AC3EB8"/>
    </a:accent3>
    <a:accent4>
      <a:srgbClr val="5867CC"/>
    </a:accent4>
    <a:accent5>
      <a:srgbClr val="4B3890"/>
    </a:accent5>
    <a:accent6>
      <a:srgbClr val="727EB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1ECD5"/>
    </a:accent1>
    <a:accent2>
      <a:srgbClr val="343175"/>
    </a:accent2>
    <a:accent3>
      <a:srgbClr val="AC3EB8"/>
    </a:accent3>
    <a:accent4>
      <a:srgbClr val="5867CC"/>
    </a:accent4>
    <a:accent5>
      <a:srgbClr val="4B3890"/>
    </a:accent5>
    <a:accent6>
      <a:srgbClr val="727EBF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1ECD5"/>
    </a:accent1>
    <a:accent2>
      <a:srgbClr val="343175"/>
    </a:accent2>
    <a:accent3>
      <a:srgbClr val="AC3EB8"/>
    </a:accent3>
    <a:accent4>
      <a:srgbClr val="5867CC"/>
    </a:accent4>
    <a:accent5>
      <a:srgbClr val="4B3890"/>
    </a:accent5>
    <a:accent6>
      <a:srgbClr val="727EB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10860</TotalTime>
  <Words>912</Words>
  <Application>Microsoft Macintosh PowerPoint</Application>
  <PresentationFormat>宽屏</PresentationFormat>
  <Paragraphs>112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Calibri</vt:lpstr>
      <vt:lpstr>Arial</vt:lpstr>
      <vt:lpstr>微软雅黑</vt:lpstr>
      <vt:lpstr>Impact</vt:lpstr>
      <vt:lpstr>Source Han Sans CN</vt:lpstr>
      <vt:lpstr>主题5</vt:lpstr>
      <vt:lpstr>  发现 Unity Shader Unity科普系列·渲染入门</vt:lpstr>
      <vt:lpstr>PowerPoint 演示文稿</vt:lpstr>
      <vt:lpstr>PowerPoint 演示文稿</vt:lpstr>
      <vt:lpstr>颜色是一切的开始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Shader入门介绍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Shader进阶介绍</vt:lpstr>
      <vt:lpstr>PowerPoint 演示文稿</vt:lpstr>
      <vt:lpstr>PowerPoint 演示文稿</vt:lpstr>
      <vt:lpstr>Thanks. </vt:lpstr>
    </vt:vector>
  </TitlesOfParts>
  <Manager>iSlide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发现 Unity Shader Unity科普系列渲染入门</dc:title>
  <dc:creator>祝 力平</dc:creator>
  <cp:lastModifiedBy>祝 力平</cp:lastModifiedBy>
  <cp:revision>50</cp:revision>
  <cp:lastPrinted>2020-03-26T16:00:00Z</cp:lastPrinted>
  <dcterms:created xsi:type="dcterms:W3CDTF">2020-05-27T08:38:24Z</dcterms:created>
  <dcterms:modified xsi:type="dcterms:W3CDTF">2020-06-09T15:09:08Z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